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 id="2147483669" r:id="rId4"/>
  </p:sldMasterIdLst>
  <p:notesMasterIdLst>
    <p:notesMasterId r:id="rId7"/>
  </p:notesMasterIdLst>
  <p:handoutMasterIdLst>
    <p:handoutMasterId r:id="rId52"/>
  </p:handoutMasterIdLst>
  <p:sldIdLst>
    <p:sldId id="256" r:id="rId5"/>
    <p:sldId id="356" r:id="rId6"/>
    <p:sldId id="423" r:id="rId8"/>
    <p:sldId id="425" r:id="rId9"/>
    <p:sldId id="426" r:id="rId10"/>
    <p:sldId id="1763" r:id="rId11"/>
    <p:sldId id="1764" r:id="rId12"/>
    <p:sldId id="1767" r:id="rId13"/>
    <p:sldId id="1768" r:id="rId14"/>
    <p:sldId id="1729" r:id="rId15"/>
    <p:sldId id="1730" r:id="rId16"/>
    <p:sldId id="1731" r:id="rId17"/>
    <p:sldId id="1732" r:id="rId18"/>
    <p:sldId id="1733" r:id="rId19"/>
    <p:sldId id="1734" r:id="rId20"/>
    <p:sldId id="1735" r:id="rId21"/>
    <p:sldId id="1736" r:id="rId22"/>
    <p:sldId id="1737" r:id="rId23"/>
    <p:sldId id="1738" r:id="rId24"/>
    <p:sldId id="1739" r:id="rId25"/>
    <p:sldId id="1740" r:id="rId26"/>
    <p:sldId id="1741" r:id="rId27"/>
    <p:sldId id="1742" r:id="rId28"/>
    <p:sldId id="1743" r:id="rId29"/>
    <p:sldId id="1744" r:id="rId30"/>
    <p:sldId id="1745" r:id="rId31"/>
    <p:sldId id="1746" r:id="rId32"/>
    <p:sldId id="1747" r:id="rId33"/>
    <p:sldId id="1748" r:id="rId34"/>
    <p:sldId id="1749" r:id="rId35"/>
    <p:sldId id="1750" r:id="rId36"/>
    <p:sldId id="1751" r:id="rId37"/>
    <p:sldId id="1752" r:id="rId38"/>
    <p:sldId id="1753" r:id="rId39"/>
    <p:sldId id="1805" r:id="rId40"/>
    <p:sldId id="1803" r:id="rId41"/>
    <p:sldId id="1804" r:id="rId42"/>
    <p:sldId id="1754" r:id="rId43"/>
    <p:sldId id="1755" r:id="rId44"/>
    <p:sldId id="1756" r:id="rId45"/>
    <p:sldId id="1757" r:id="rId46"/>
    <p:sldId id="1758" r:id="rId47"/>
    <p:sldId id="1759" r:id="rId48"/>
    <p:sldId id="1760" r:id="rId49"/>
    <p:sldId id="1761" r:id="rId50"/>
    <p:sldId id="1762" r:id="rId51"/>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2 功能页" id="{F48D336B-33D5-4B84-B216-F5EB8052CF01}">
          <p14:sldIdLst>
            <p14:sldId id="256"/>
            <p14:sldId id="356"/>
            <p14:sldId id="423"/>
          </p14:sldIdLst>
        </p14:section>
        <p14:section name="03 内容页" id="{55F94011-86BF-4E81-8181-016CBA4B48F4}">
          <p14:sldIdLst>
            <p14:sldId id="425"/>
            <p14:sldId id="426"/>
            <p14:sldId id="1763"/>
            <p14:sldId id="1764"/>
            <p14:sldId id="1767"/>
            <p14:sldId id="1768"/>
          </p14:sldIdLst>
        </p14:section>
        <p14:section name="04 素材页" id="{3C8221F0-B1CA-4014-8441-38D7014072DD}">
          <p14:sldIdLst>
            <p14:sldId id="1729"/>
            <p14:sldId id="1730"/>
            <p14:sldId id="1731"/>
            <p14:sldId id="1732"/>
            <p14:sldId id="1733"/>
            <p14:sldId id="1734"/>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753"/>
            <p14:sldId id="1805"/>
            <p14:sldId id="1803"/>
            <p14:sldId id="1804"/>
            <p14:sldId id="1754"/>
            <p14:sldId id="1755"/>
            <p14:sldId id="1756"/>
            <p14:sldId id="1757"/>
            <p14:sldId id="1758"/>
            <p14:sldId id="1759"/>
            <p14:sldId id="1760"/>
            <p14:sldId id="1761"/>
            <p14:sldId id="17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3C79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2" autoAdjust="0"/>
    <p:restoredTop sz="95133" autoAdjust="0"/>
  </p:normalViewPr>
  <p:slideViewPr>
    <p:cSldViewPr snapToGrid="0">
      <p:cViewPr varScale="1">
        <p:scale>
          <a:sx n="69" d="100"/>
          <a:sy n="69" d="100"/>
        </p:scale>
        <p:origin x="90" y="348"/>
      </p:cViewPr>
      <p:guideLst>
        <p:guide pos="416"/>
        <p:guide pos="6698"/>
        <p:guide orient="horz" pos="2795"/>
        <p:guide orient="horz" pos="3933"/>
        <p:guide orient="horz" pos="3724"/>
        <p:guide pos="3836"/>
        <p:guide orient="horz" pos="1080"/>
        <p:guide pos="6199"/>
        <p:guide pos="3324"/>
        <p:guide orient="horz" pos="2697"/>
        <p:guide pos="4384"/>
      </p:guideLst>
    </p:cSldViewPr>
  </p:slideViewPr>
  <p:notesTextViewPr>
    <p:cViewPr>
      <p:scale>
        <a:sx n="1" d="1"/>
        <a:sy n="1" d="1"/>
      </p:scale>
      <p:origin x="0" y="0"/>
    </p:cViewPr>
  </p:notesTextViewPr>
  <p:sorterViewPr>
    <p:cViewPr varScale="1">
      <p:scale>
        <a:sx n="1" d="1"/>
        <a:sy n="1" d="1"/>
      </p:scale>
      <p:origin x="0" y="-23094"/>
    </p:cViewPr>
  </p:sorterViewPr>
  <p:notesViewPr>
    <p:cSldViewPr snapToGrid="0">
      <p:cViewPr varScale="1">
        <p:scale>
          <a:sx n="65" d="100"/>
          <a:sy n="65" d="100"/>
        </p:scale>
        <p:origin x="3354"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6" Type="http://schemas.openxmlformats.org/officeDocument/2006/relationships/tags" Target="tags/tag6.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10D0C7-7F75-48C3-8F2C-DEEEE113ADC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D3A4EA-96FA-4621-B390-257286540B0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BE601-A7EB-47FD-8DC5-0004EC62FB2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D26BA-F802-41A4-A9FA-072BECFC366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D26BA-F802-41A4-A9FA-072BECFC36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主题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4189" y="1970143"/>
            <a:ext cx="6538686" cy="1497857"/>
          </a:xfrm>
          <a:prstGeom prst="rect">
            <a:avLst/>
          </a:prstGeom>
        </p:spPr>
        <p:txBody>
          <a:bodyPr lIns="0" tIns="0" rIns="0" bIns="0" anchor="ctr" anchorCtr="0">
            <a:normAutofit/>
          </a:bodyPr>
          <a:lstStyle>
            <a:lvl1pPr algn="just">
              <a:lnSpc>
                <a:spcPct val="120000"/>
              </a:lnSpc>
              <a:defRPr sz="4400">
                <a:solidFill>
                  <a:schemeClr val="accent1"/>
                </a:solidFill>
              </a:defRPr>
            </a:lvl1pPr>
          </a:lstStyle>
          <a:p>
            <a:r>
              <a:rPr lang="zh-CN" altLang="en-US" dirty="0"/>
              <a:t>单击此处编辑母版</a:t>
            </a:r>
            <a:br>
              <a:rPr lang="en-US" altLang="zh-CN" dirty="0"/>
            </a:br>
            <a:r>
              <a:rPr lang="zh-CN" altLang="en-US" dirty="0"/>
              <a:t>标题样式</a:t>
            </a:r>
            <a:endParaRPr lang="zh-CN" altLang="en-US" dirty="0"/>
          </a:p>
        </p:txBody>
      </p:sp>
      <p:sp>
        <p:nvSpPr>
          <p:cNvPr id="3" name="文本占位符 2"/>
          <p:cNvSpPr>
            <a:spLocks noGrp="1"/>
          </p:cNvSpPr>
          <p:nvPr>
            <p:ph type="body" idx="1" hasCustomPrompt="1"/>
          </p:nvPr>
        </p:nvSpPr>
        <p:spPr>
          <a:xfrm>
            <a:off x="746073" y="4735748"/>
            <a:ext cx="3339965" cy="333375"/>
          </a:xfrm>
          <a:prstGeom prst="rect">
            <a:avLst/>
          </a:prstGeom>
          <a:solidFill>
            <a:schemeClr val="accent2"/>
          </a:solidFill>
        </p:spPr>
        <p:txBody>
          <a:bodyPr lIns="90000" tIns="0" rIns="90000" bIns="0" anchor="ctr" anchorCtr="0">
            <a:normAutofit/>
          </a:bodyPr>
          <a:lstStyle>
            <a:lvl1pPr marL="0" indent="0" algn="just">
              <a:buNone/>
              <a:defRPr sz="1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3"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grpSp>
        <p:nvGrpSpPr>
          <p:cNvPr id="14"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714188" y="510681"/>
            <a:ext cx="2300514" cy="518019"/>
            <a:chOff x="1914526" y="2486026"/>
            <a:chExt cx="8361362" cy="1882775"/>
          </a:xfrm>
        </p:grpSpPr>
        <p:grpSp>
          <p:nvGrpSpPr>
            <p:cNvPr id="15" name="îşliḑê"/>
            <p:cNvGrpSpPr/>
            <p:nvPr userDrawn="1"/>
          </p:nvGrpSpPr>
          <p:grpSpPr>
            <a:xfrm>
              <a:off x="1914526" y="2486026"/>
              <a:ext cx="1882775" cy="1882775"/>
              <a:chOff x="1914526" y="2486026"/>
              <a:chExt cx="1882775" cy="1882775"/>
            </a:xfrm>
          </p:grpSpPr>
          <p:sp>
            <p:nvSpPr>
              <p:cNvPr id="64"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5"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6" name="íṧļïďê"/>
            <p:cNvGrpSpPr/>
            <p:nvPr userDrawn="1"/>
          </p:nvGrpSpPr>
          <p:grpSpPr>
            <a:xfrm>
              <a:off x="4119563" y="2551113"/>
              <a:ext cx="6130925" cy="1306513"/>
              <a:chOff x="4119563" y="2551113"/>
              <a:chExt cx="6130925" cy="1306513"/>
            </a:xfrm>
          </p:grpSpPr>
          <p:sp>
            <p:nvSpPr>
              <p:cNvPr id="53"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7" name="ïśľiḓê"/>
            <p:cNvGrpSpPr/>
            <p:nvPr userDrawn="1"/>
          </p:nvGrpSpPr>
          <p:grpSpPr>
            <a:xfrm>
              <a:off x="4302126" y="4013201"/>
              <a:ext cx="5973762" cy="336550"/>
              <a:chOff x="4302126" y="4013201"/>
              <a:chExt cx="5973762" cy="336550"/>
            </a:xfrm>
          </p:grpSpPr>
          <p:sp>
            <p:nvSpPr>
              <p:cNvPr id="18"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8" name="文本占位符 7"/>
          <p:cNvSpPr>
            <a:spLocks noGrp="1"/>
          </p:cNvSpPr>
          <p:nvPr>
            <p:ph type="body" sz="quarter" idx="14" hasCustomPrompt="1"/>
          </p:nvPr>
        </p:nvSpPr>
        <p:spPr>
          <a:xfrm>
            <a:off x="714189" y="3671102"/>
            <a:ext cx="6538686" cy="209408"/>
          </a:xfrm>
          <a:prstGeom prst="rect">
            <a:avLst/>
          </a:prstGeom>
        </p:spPr>
        <p:txBody>
          <a:bodyPr lIns="0" tIns="0" rIns="0" bIns="0" anchor="ctr" anchorCtr="0">
            <a:normAutofit/>
          </a:bodyPr>
          <a:lstStyle>
            <a:lvl1pPr marL="0" indent="0" algn="dist">
              <a:buFontTx/>
              <a:buNone/>
              <a:defRPr sz="1600">
                <a:solidFill>
                  <a:schemeClr val="tx1">
                    <a:lumMod val="50000"/>
                    <a:lumOff val="50000"/>
                  </a:schemeClr>
                </a:solidFill>
              </a:defRPr>
            </a:lvl1pPr>
          </a:lstStyle>
          <a:p>
            <a:pPr lvl="0"/>
            <a:r>
              <a:rPr lang="en-US" altLang="zh-CN" dirty="0"/>
              <a:t>Lorem ipsum dolor sit amet, consectetuer </a:t>
            </a:r>
            <a:r>
              <a:rPr lang="en-US" altLang="zh-CN" dirty="0" err="1"/>
              <a:t>adipiscing</a:t>
            </a:r>
            <a:r>
              <a:rPr lang="en-US" altLang="zh-CN" dirty="0"/>
              <a:t> </a:t>
            </a:r>
            <a:r>
              <a:rPr lang="en-US" altLang="zh-CN" dirty="0" err="1"/>
              <a:t>elit</a:t>
            </a:r>
            <a:endParaRPr lang="zh-CN" altLang="en-US" dirty="0"/>
          </a:p>
        </p:txBody>
      </p:sp>
      <p:sp>
        <p:nvSpPr>
          <p:cNvPr id="7" name="日期占位符 6"/>
          <p:cNvSpPr>
            <a:spLocks noGrp="1"/>
          </p:cNvSpPr>
          <p:nvPr>
            <p:ph type="dt" sz="half" idx="15"/>
          </p:nvPr>
        </p:nvSpPr>
        <p:spPr>
          <a:xfrm>
            <a:off x="660400" y="6243805"/>
            <a:ext cx="2743200" cy="365125"/>
          </a:xfrm>
          <a:prstGeom prst="rect">
            <a:avLst/>
          </a:prstGeom>
        </p:spPr>
        <p:txBody>
          <a:bodyPr/>
          <a:lstStyle/>
          <a:p>
            <a:fld id="{86E89D27-164C-4E17-8B88-FA5E8DD75F4A}" type="datetime1">
              <a:rPr lang="zh-CN" altLang="en-US" smtClean="0"/>
            </a:fld>
            <a:endParaRPr lang="zh-CN" altLang="en-US"/>
          </a:p>
        </p:txBody>
      </p:sp>
      <p:sp>
        <p:nvSpPr>
          <p:cNvPr id="9" name="灯片编号占位符 8"/>
          <p:cNvSpPr>
            <a:spLocks noGrp="1"/>
          </p:cNvSpPr>
          <p:nvPr>
            <p:ph type="sldNum" sz="quarter" idx="16"/>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87" name="矩形 86"/>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17D89FED-B96A-4A22-A2F4-5D223BC7322D}"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
        <p:nvSpPr>
          <p:cNvPr id="12" name="图片占位符 11"/>
          <p:cNvSpPr>
            <a:spLocks noGrp="1"/>
          </p:cNvSpPr>
          <p:nvPr>
            <p:ph type="pic" sz="quarter" idx="13"/>
          </p:nvPr>
        </p:nvSpPr>
        <p:spPr>
          <a:xfrm>
            <a:off x="6440218" y="1497922"/>
            <a:ext cx="3987800" cy="3571875"/>
          </a:xfrm>
          <a:prstGeom prst="rect">
            <a:avLst/>
          </a:prstGeo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990D6B0B-FA86-4F62-83F2-4BA7E091150F}"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
        <p:nvSpPr>
          <p:cNvPr id="9" name="图片占位符 8"/>
          <p:cNvSpPr>
            <a:spLocks noGrp="1"/>
          </p:cNvSpPr>
          <p:nvPr>
            <p:ph type="pic" sz="quarter" idx="13"/>
          </p:nvPr>
        </p:nvSpPr>
        <p:spPr>
          <a:xfrm>
            <a:off x="4964299" y="1755033"/>
            <a:ext cx="2250701" cy="3892698"/>
          </a:xfrm>
          <a:custGeom>
            <a:avLst/>
            <a:gdLst>
              <a:gd name="connsiteX0" fmla="*/ 1125350 w 2250701"/>
              <a:gd name="connsiteY0" fmla="*/ 0 h 3892698"/>
              <a:gd name="connsiteX1" fmla="*/ 1125352 w 2250701"/>
              <a:gd name="connsiteY1" fmla="*/ 0 h 3892698"/>
              <a:gd name="connsiteX2" fmla="*/ 2250701 w 2250701"/>
              <a:gd name="connsiteY2" fmla="*/ 1946349 h 3892698"/>
              <a:gd name="connsiteX3" fmla="*/ 1125351 w 2250701"/>
              <a:gd name="connsiteY3" fmla="*/ 3892698 h 3892698"/>
              <a:gd name="connsiteX4" fmla="*/ 0 w 2250701"/>
              <a:gd name="connsiteY4" fmla="*/ 1946349 h 389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701" h="3892698">
                <a:moveTo>
                  <a:pt x="1125350" y="0"/>
                </a:moveTo>
                <a:lnTo>
                  <a:pt x="1125352" y="0"/>
                </a:lnTo>
                <a:lnTo>
                  <a:pt x="2250701" y="1946349"/>
                </a:lnTo>
                <a:lnTo>
                  <a:pt x="1125351" y="3892698"/>
                </a:lnTo>
                <a:lnTo>
                  <a:pt x="0" y="1946349"/>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11FE63BC-0C5C-40EC-8CBD-E4A930174439}"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
        <p:nvSpPr>
          <p:cNvPr id="11" name="图片占位符 10"/>
          <p:cNvSpPr>
            <a:spLocks noGrp="1"/>
          </p:cNvSpPr>
          <p:nvPr>
            <p:ph type="pic" sz="quarter" idx="14"/>
          </p:nvPr>
        </p:nvSpPr>
        <p:spPr>
          <a:xfrm>
            <a:off x="5267325" y="2730951"/>
            <a:ext cx="1657350" cy="1657350"/>
          </a:xfrm>
          <a:custGeom>
            <a:avLst/>
            <a:gdLst>
              <a:gd name="connsiteX0" fmla="*/ 828675 w 1657350"/>
              <a:gd name="connsiteY0" fmla="*/ 0 h 1657350"/>
              <a:gd name="connsiteX1" fmla="*/ 1657350 w 1657350"/>
              <a:gd name="connsiteY1" fmla="*/ 828675 h 1657350"/>
              <a:gd name="connsiteX2" fmla="*/ 828675 w 1657350"/>
              <a:gd name="connsiteY2" fmla="*/ 1657350 h 1657350"/>
              <a:gd name="connsiteX3" fmla="*/ 0 w 1657350"/>
              <a:gd name="connsiteY3" fmla="*/ 828675 h 1657350"/>
              <a:gd name="connsiteX4" fmla="*/ 828675 w 1657350"/>
              <a:gd name="connsiteY4" fmla="*/ 0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50" h="1657350">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60400" y="6235700"/>
            <a:ext cx="2743200" cy="365125"/>
          </a:xfrm>
          <a:prstGeom prst="rect">
            <a:avLst/>
          </a:prstGeom>
        </p:spPr>
        <p:txBody>
          <a:bodyPr lIns="90000" tIns="0" rIns="0" bIns="0">
            <a:normAutofit/>
          </a:bodyPr>
          <a:lstStyle/>
          <a:p>
            <a:fld id="{055F2C82-1F48-4782-BCD0-23BFA1D82DDE}" type="datetime1">
              <a:rPr lang="zh-CN" altLang="en-US" smtClean="0"/>
            </a:fld>
            <a:endParaRPr lang="zh-CN" altLang="en-US"/>
          </a:p>
        </p:txBody>
      </p:sp>
      <p:sp>
        <p:nvSpPr>
          <p:cNvPr id="6" name="灯片编号占位符 5"/>
          <p:cNvSpPr>
            <a:spLocks noGrp="1"/>
          </p:cNvSpPr>
          <p:nvPr>
            <p:ph type="sldNum" sz="quarter" idx="12"/>
          </p:nvPr>
        </p:nvSpPr>
        <p:spPr>
          <a:xfrm>
            <a:off x="8759124" y="6235700"/>
            <a:ext cx="2743200" cy="365125"/>
          </a:xfrm>
          <a:prstGeom prst="rect">
            <a:avLst/>
          </a:prstGeom>
        </p:spPr>
        <p:txBody>
          <a:bodyPr/>
          <a:lstStyle/>
          <a:p>
            <a:fld id="{E0374D5E-809C-4B52-9B1B-43F9E1113751}" type="slidenum">
              <a:rPr lang="zh-CN" altLang="en-US" smtClean="0"/>
            </a:fld>
            <a:endParaRPr lang="zh-CN" altLang="en-US"/>
          </a:p>
        </p:txBody>
      </p:sp>
      <p:grpSp>
        <p:nvGrpSpPr>
          <p:cNvPr id="14"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748325" y="510681"/>
            <a:ext cx="2300514" cy="518019"/>
            <a:chOff x="1914526" y="2486026"/>
            <a:chExt cx="8361362" cy="1882775"/>
          </a:xfrm>
        </p:grpSpPr>
        <p:grpSp>
          <p:nvGrpSpPr>
            <p:cNvPr id="15" name="îşliḑê"/>
            <p:cNvGrpSpPr/>
            <p:nvPr userDrawn="1"/>
          </p:nvGrpSpPr>
          <p:grpSpPr>
            <a:xfrm>
              <a:off x="1914526" y="2486026"/>
              <a:ext cx="1882775" cy="1882775"/>
              <a:chOff x="1914526" y="2486026"/>
              <a:chExt cx="1882775" cy="1882775"/>
            </a:xfrm>
          </p:grpSpPr>
          <p:sp>
            <p:nvSpPr>
              <p:cNvPr id="64"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5"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6" name="íṧļïďê"/>
            <p:cNvGrpSpPr/>
            <p:nvPr userDrawn="1"/>
          </p:nvGrpSpPr>
          <p:grpSpPr>
            <a:xfrm>
              <a:off x="4119563" y="2551113"/>
              <a:ext cx="6130925" cy="1306513"/>
              <a:chOff x="4119563" y="2551113"/>
              <a:chExt cx="6130925" cy="1306513"/>
            </a:xfrm>
          </p:grpSpPr>
          <p:sp>
            <p:nvSpPr>
              <p:cNvPr id="53"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7" name="ïśľiḓê"/>
            <p:cNvGrpSpPr/>
            <p:nvPr userDrawn="1"/>
          </p:nvGrpSpPr>
          <p:grpSpPr>
            <a:xfrm>
              <a:off x="4302126" y="4013201"/>
              <a:ext cx="5973762" cy="336550"/>
              <a:chOff x="4302126" y="4013201"/>
              <a:chExt cx="5973762" cy="336550"/>
            </a:xfrm>
          </p:grpSpPr>
          <p:sp>
            <p:nvSpPr>
              <p:cNvPr id="18"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89" name="文本占位符 2"/>
          <p:cNvSpPr>
            <a:spLocks noGrp="1"/>
          </p:cNvSpPr>
          <p:nvPr>
            <p:ph type="body" idx="1" hasCustomPrompt="1"/>
          </p:nvPr>
        </p:nvSpPr>
        <p:spPr>
          <a:xfrm>
            <a:off x="780210" y="4735748"/>
            <a:ext cx="3339965" cy="333375"/>
          </a:xfrm>
          <a:prstGeom prst="rect">
            <a:avLst/>
          </a:prstGeom>
          <a:solidFill>
            <a:schemeClr val="accent2"/>
          </a:solidFill>
        </p:spPr>
        <p:txBody>
          <a:bodyPr lIns="90000" tIns="0" rIns="90000" bIns="0" anchor="ctr" anchorCtr="0">
            <a:normAutofit/>
          </a:bodyPr>
          <a:lstStyle>
            <a:lvl1pPr marL="0" indent="0">
              <a:buNone/>
              <a:defRPr sz="1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90" name="标题 1"/>
          <p:cNvSpPr>
            <a:spLocks noGrp="1"/>
          </p:cNvSpPr>
          <p:nvPr>
            <p:ph type="title" hasCustomPrompt="1"/>
          </p:nvPr>
        </p:nvSpPr>
        <p:spPr>
          <a:xfrm>
            <a:off x="748325" y="2070036"/>
            <a:ext cx="6389075" cy="874492"/>
          </a:xfrm>
          <a:prstGeom prst="rect">
            <a:avLst/>
          </a:prstGeom>
        </p:spPr>
        <p:txBody>
          <a:bodyPr lIns="0" tIns="0" rIns="0" bIns="0" anchor="ctr" anchorCtr="0">
            <a:normAutofit/>
          </a:bodyPr>
          <a:lstStyle>
            <a:lvl1pPr algn="just">
              <a:defRPr sz="4400">
                <a:solidFill>
                  <a:schemeClr val="accent1"/>
                </a:solidFill>
              </a:defRPr>
            </a:lvl1pPr>
          </a:lstStyle>
          <a:p>
            <a:r>
              <a:rPr lang="zh-CN" altLang="en-US"/>
              <a:t>单击此处编辑母版标题样</a:t>
            </a:r>
            <a:endParaRPr lang="zh-CN" altLang="en-US"/>
          </a:p>
        </p:txBody>
      </p:sp>
      <p:sp>
        <p:nvSpPr>
          <p:cNvPr id="91" name="文本占位符 7"/>
          <p:cNvSpPr>
            <a:spLocks noGrp="1"/>
          </p:cNvSpPr>
          <p:nvPr>
            <p:ph type="body" sz="quarter" idx="14" hasCustomPrompt="1"/>
          </p:nvPr>
        </p:nvSpPr>
        <p:spPr>
          <a:xfrm>
            <a:off x="748326" y="2944528"/>
            <a:ext cx="6389074" cy="341945"/>
          </a:xfrm>
          <a:prstGeom prst="rect">
            <a:avLst/>
          </a:prstGeom>
        </p:spPr>
        <p:txBody>
          <a:bodyPr lIns="0" tIns="0" rIns="0" bIns="0" anchor="ctr" anchorCtr="0">
            <a:normAutofit/>
          </a:bodyPr>
          <a:lstStyle>
            <a:lvl1pPr marL="0" indent="0" algn="just">
              <a:buFontTx/>
              <a:buNone/>
              <a:defRPr sz="1600">
                <a:solidFill>
                  <a:schemeClr val="tx1">
                    <a:lumMod val="50000"/>
                    <a:lumOff val="50000"/>
                  </a:schemeClr>
                </a:solidFill>
              </a:defRPr>
            </a:lvl1pPr>
          </a:lstStyle>
          <a:p>
            <a:pPr lvl="0"/>
            <a:r>
              <a:rPr lang="en-US" altLang="zh-CN" dirty="0"/>
              <a:t>Lorem ipsum dolor sit amet, consectetuer adipiscing elit</a:t>
            </a:r>
            <a:r>
              <a:rPr lang="en-US" altLang="zh-CN"/>
              <a:t>. </a:t>
            </a:r>
            <a:endParaRPr lang="zh-CN" altLang="en-US"/>
          </a:p>
        </p:txBody>
      </p:sp>
      <p:sp>
        <p:nvSpPr>
          <p:cNvPr id="92"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87" name="矩形 86"/>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660400" y="6243805"/>
            <a:ext cx="2300514" cy="365125"/>
          </a:xfrm>
          <a:prstGeom prst="rect">
            <a:avLst/>
          </a:prstGeom>
        </p:spPr>
        <p:txBody>
          <a:bodyPr lIns="0" tIns="0" rIns="0" bIns="0"/>
          <a:lstStyle/>
          <a:p>
            <a:fld id="{F3F94DE1-356D-48CE-8C7E-391379660C9F}" type="datetime1">
              <a:rPr lang="zh-CN" altLang="en-US" smtClean="0"/>
            </a:fld>
            <a:endParaRPr lang="zh-CN" altLang="en-US"/>
          </a:p>
        </p:txBody>
      </p:sp>
      <p:sp>
        <p:nvSpPr>
          <p:cNvPr id="7" name="灯片编号占位符 6"/>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grpSp>
        <p:nvGrpSpPr>
          <p:cNvPr id="9"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660400" y="510681"/>
            <a:ext cx="2300514" cy="518019"/>
            <a:chOff x="1914526" y="2486026"/>
            <a:chExt cx="8361362" cy="1882775"/>
          </a:xfrm>
        </p:grpSpPr>
        <p:grpSp>
          <p:nvGrpSpPr>
            <p:cNvPr id="10" name="îşliḑê"/>
            <p:cNvGrpSpPr/>
            <p:nvPr userDrawn="1"/>
          </p:nvGrpSpPr>
          <p:grpSpPr>
            <a:xfrm>
              <a:off x="1914526" y="2486026"/>
              <a:ext cx="1882775" cy="1882775"/>
              <a:chOff x="1914526" y="2486026"/>
              <a:chExt cx="1882775" cy="1882775"/>
            </a:xfrm>
          </p:grpSpPr>
          <p:sp>
            <p:nvSpPr>
              <p:cNvPr id="59"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0"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 name="íṧļïďê"/>
            <p:cNvGrpSpPr/>
            <p:nvPr userDrawn="1"/>
          </p:nvGrpSpPr>
          <p:grpSpPr>
            <a:xfrm>
              <a:off x="4119563" y="2551113"/>
              <a:ext cx="6130925" cy="1306513"/>
              <a:chOff x="4119563" y="2551113"/>
              <a:chExt cx="6130925" cy="1306513"/>
            </a:xfrm>
          </p:grpSpPr>
          <p:sp>
            <p:nvSpPr>
              <p:cNvPr id="48"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 name="ïśľiḓê"/>
            <p:cNvGrpSpPr/>
            <p:nvPr userDrawn="1"/>
          </p:nvGrpSpPr>
          <p:grpSpPr>
            <a:xfrm>
              <a:off x="4302126" y="4013201"/>
              <a:ext cx="5973762" cy="336550"/>
              <a:chOff x="4302126" y="4013201"/>
              <a:chExt cx="5973762" cy="336550"/>
            </a:xfrm>
          </p:grpSpPr>
          <p:sp>
            <p:nvSpPr>
              <p:cNvPr id="13"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87" name="文本占位符 86"/>
          <p:cNvSpPr>
            <a:spLocks noGrp="1"/>
          </p:cNvSpPr>
          <p:nvPr>
            <p:ph type="body" sz="quarter" idx="14" hasCustomPrompt="1"/>
          </p:nvPr>
        </p:nvSpPr>
        <p:spPr>
          <a:xfrm>
            <a:off x="660400" y="1929576"/>
            <a:ext cx="1656265" cy="1590675"/>
          </a:xfrm>
          <a:prstGeom prst="rect">
            <a:avLst/>
          </a:prstGeom>
        </p:spPr>
        <p:txBody>
          <a:bodyPr lIns="0" tIns="0" rIns="0" bIns="0" anchor="ctr" anchorCtr="0">
            <a:noAutofit/>
          </a:bodyPr>
          <a:lstStyle>
            <a:lvl1pPr marL="0" indent="0" algn="l">
              <a:buFontTx/>
              <a:buNone/>
              <a:defRPr sz="11500">
                <a:latin typeface="+mn-lt"/>
              </a:defRPr>
            </a:lvl1pPr>
          </a:lstStyle>
          <a:p>
            <a:pPr lvl="0"/>
            <a:r>
              <a:rPr lang="en-US" altLang="zh-CN"/>
              <a:t>01</a:t>
            </a:r>
            <a:endParaRPr lang="zh-CN" altLang="en-US"/>
          </a:p>
        </p:txBody>
      </p:sp>
      <p:sp>
        <p:nvSpPr>
          <p:cNvPr id="89" name="文本占位符 88"/>
          <p:cNvSpPr>
            <a:spLocks noGrp="1"/>
          </p:cNvSpPr>
          <p:nvPr>
            <p:ph type="body" sz="quarter" idx="15" hasCustomPrompt="1"/>
          </p:nvPr>
        </p:nvSpPr>
        <p:spPr>
          <a:xfrm>
            <a:off x="660399" y="3462714"/>
            <a:ext cx="6887029" cy="561151"/>
          </a:xfrm>
          <a:prstGeom prst="rect">
            <a:avLst/>
          </a:prstGeom>
        </p:spPr>
        <p:txBody>
          <a:bodyPr lIns="0" tIns="0" rIns="0" bIns="0" anchor="ctr" anchorCtr="0">
            <a:normAutofit/>
          </a:bodyPr>
          <a:lstStyle>
            <a:lvl1pPr marL="0" indent="0">
              <a:buFontTx/>
              <a:buNone/>
              <a:defRPr sz="2800" b="1">
                <a:solidFill>
                  <a:schemeClr val="accent1"/>
                </a:solidFill>
              </a:defRPr>
            </a:lvl1pPr>
          </a:lstStyle>
          <a:p>
            <a:pPr lvl="0"/>
            <a:r>
              <a:rPr lang="zh-CN" altLang="en-US" dirty="0"/>
              <a:t>编辑母版文本样式</a:t>
            </a:r>
            <a:endParaRPr lang="zh-CN" altLang="en-US" dirty="0"/>
          </a:p>
        </p:txBody>
      </p:sp>
      <p:sp>
        <p:nvSpPr>
          <p:cNvPr id="91" name="文本占位符 88"/>
          <p:cNvSpPr>
            <a:spLocks noGrp="1"/>
          </p:cNvSpPr>
          <p:nvPr>
            <p:ph type="body" sz="quarter" idx="16" hasCustomPrompt="1"/>
          </p:nvPr>
        </p:nvSpPr>
        <p:spPr>
          <a:xfrm>
            <a:off x="660399" y="4082899"/>
            <a:ext cx="6887029" cy="393852"/>
          </a:xfrm>
          <a:prstGeom prst="rect">
            <a:avLst/>
          </a:prstGeom>
        </p:spPr>
        <p:txBody>
          <a:bodyPr lIns="0" tIns="0" rIns="0" bIns="0" anchor="ctr" anchorCtr="0">
            <a:normAutofit/>
          </a:bodyPr>
          <a:lstStyle>
            <a:lvl1pPr marL="0" indent="0">
              <a:buFontTx/>
              <a:buNone/>
              <a:defRPr sz="1600">
                <a:solidFill>
                  <a:schemeClr val="tx1">
                    <a:lumMod val="50000"/>
                    <a:lumOff val="50000"/>
                  </a:schemeClr>
                </a:solidFill>
                <a:latin typeface="+mn-lt"/>
              </a:defRPr>
            </a:lvl1pPr>
          </a:lstStyle>
          <a:p>
            <a:pPr lvl="0"/>
            <a:r>
              <a:rPr lang="en-US" altLang="zh-CN" dirty="0"/>
              <a:t>Lorem ipsum dolor </a:t>
            </a:r>
            <a:r>
              <a:rPr lang="en-US" altLang="zh-CN"/>
              <a:t>sit amet</a:t>
            </a:r>
            <a:endParaRPr lang="zh-CN" altLang="en-US"/>
          </a:p>
        </p:txBody>
      </p:sp>
      <p:sp>
        <p:nvSpPr>
          <p:cNvPr id="83"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noAutofit/>
          </a:bodyPr>
          <a:lstStyle/>
          <a:p>
            <a:pPr algn="ctr" defTabSz="661035">
              <a:lnSpc>
                <a:spcPct val="120000"/>
              </a:lnSpc>
            </a:pPr>
            <a:endParaRPr lang="zh-CN" altLang="en-US" sz="975">
              <a:solidFill>
                <a:prstClr val="white"/>
              </a:solidFill>
              <a:latin typeface="Arial" panose="020B0604020202020204"/>
              <a:ea typeface="微软雅黑" panose="020B0503020204020204" pitchFamily="34" charset="-122"/>
            </a:endParaRPr>
          </a:p>
        </p:txBody>
      </p:sp>
      <p:grpSp>
        <p:nvGrpSpPr>
          <p:cNvPr id="3" name="组合 2"/>
          <p:cNvGrpSpPr/>
          <p:nvPr userDrawn="1"/>
        </p:nvGrpSpPr>
        <p:grpSpPr>
          <a:xfrm>
            <a:off x="1168907" y="547410"/>
            <a:ext cx="2529333" cy="811255"/>
            <a:chOff x="876679" y="527088"/>
            <a:chExt cx="1897001" cy="811254"/>
          </a:xfrm>
        </p:grpSpPr>
        <p:sp>
          <p:nvSpPr>
            <p:cNvPr id="4" name="直角三角形 3"/>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noAutofit/>
            </a:bodyPr>
            <a:lstStyle/>
            <a:p>
              <a:pPr algn="ctr" defTabSz="661035">
                <a:lnSpc>
                  <a:spcPct val="120000"/>
                </a:lnSpc>
              </a:pPr>
              <a:endParaRPr lang="zh-CN" altLang="en-US" sz="975" dirty="0">
                <a:solidFill>
                  <a:prstClr val="white"/>
                </a:solidFill>
                <a:latin typeface="Arial" panose="020B0604020202020204"/>
                <a:ea typeface="微软雅黑" panose="020B0503020204020204" pitchFamily="34" charset="-122"/>
              </a:endParaRPr>
            </a:p>
          </p:txBody>
        </p:sp>
        <p:sp>
          <p:nvSpPr>
            <p:cNvPr id="5" name="矩形 4"/>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noAutofit/>
            </a:bodyPr>
            <a:lstStyle/>
            <a:p>
              <a:pPr algn="ctr" defTabSz="661035">
                <a:lnSpc>
                  <a:spcPct val="120000"/>
                </a:lnSpc>
              </a:pPr>
              <a:endParaRPr lang="zh-CN" altLang="en-US" sz="975">
                <a:solidFill>
                  <a:prstClr val="white"/>
                </a:solidFill>
                <a:latin typeface="Arial" panose="020B0604020202020204"/>
                <a:ea typeface="微软雅黑" panose="020B0503020204020204" pitchFamily="34" charset="-122"/>
              </a:endParaRPr>
            </a:p>
          </p:txBody>
        </p:sp>
      </p:grpSp>
      <p:grpSp>
        <p:nvGrpSpPr>
          <p:cNvPr id="6" name="组合 5"/>
          <p:cNvGrpSpPr/>
          <p:nvPr userDrawn="1"/>
        </p:nvGrpSpPr>
        <p:grpSpPr>
          <a:xfrm>
            <a:off x="4718231" y="6323884"/>
            <a:ext cx="3019698" cy="361855"/>
            <a:chOff x="3336324" y="6323884"/>
            <a:chExt cx="3019698" cy="361855"/>
          </a:xfrm>
        </p:grpSpPr>
        <p:grpSp>
          <p:nvGrpSpPr>
            <p:cNvPr id="21" name="PA_组合 2"/>
            <p:cNvGrpSpPr/>
            <p:nvPr userDrawn="1">
              <p:custDataLst>
                <p:tags r:id="rId2"/>
              </p:custDataLst>
            </p:nvPr>
          </p:nvGrpSpPr>
          <p:grpSpPr>
            <a:xfrm>
              <a:off x="3336324" y="6388864"/>
              <a:ext cx="736171" cy="263181"/>
              <a:chOff x="9668623" y="5462875"/>
              <a:chExt cx="2145277" cy="766937"/>
            </a:xfrm>
            <a:solidFill>
              <a:srgbClr val="BB1C22"/>
            </a:solidFill>
          </p:grpSpPr>
          <p:sp>
            <p:nvSpPr>
              <p:cNvPr id="22" name="Freeform 51"/>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3" name="Freeform 52"/>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6" name="Freeform 53"/>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7" name="Freeform 54"/>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8" name="Freeform 55"/>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9" name="Freeform 56"/>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0" name="Rectangle 57"/>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1" name="Rectangle 58"/>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2" name="Rectangle 59"/>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3" name="Freeform 60"/>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4" name="Freeform 61"/>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grpSp>
        <p:sp>
          <p:nvSpPr>
            <p:cNvPr id="35" name="十字形 34"/>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6"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57842" y="6323884"/>
              <a:ext cx="361855" cy="361855"/>
            </a:xfrm>
            <a:prstGeom prst="rect">
              <a:avLst/>
            </a:prstGeom>
          </p:spPr>
        </p:pic>
        <p:sp>
          <p:nvSpPr>
            <p:cNvPr id="37" name="TextBox 73"/>
            <p:cNvSpPr txBox="1"/>
            <p:nvPr userDrawn="1"/>
          </p:nvSpPr>
          <p:spPr>
            <a:xfrm>
              <a:off x="5094138" y="6367486"/>
              <a:ext cx="1261884" cy="307777"/>
            </a:xfrm>
            <a:prstGeom prst="rect">
              <a:avLst/>
            </a:prstGeom>
            <a:noFill/>
          </p:spPr>
          <p:txBody>
            <a:bodyPr wrap="none" rtlCol="0">
              <a:spAutoFit/>
            </a:bodyPr>
            <a:lstStyle/>
            <a:p>
              <a:pPr algn="ctr"/>
              <a:r>
                <a:rPr lang="zh-CN" altLang="en-US" sz="1400" dirty="0">
                  <a:solidFill>
                    <a:srgbClr val="D83B01"/>
                  </a:solidFill>
                  <a:latin typeface="微软雅黑 Light" panose="020B0502040204020203" charset="-122"/>
                  <a:ea typeface="微软雅黑 Light" panose="020B0502040204020203" charset="-122"/>
                </a:rPr>
                <a:t>微软听听文档</a:t>
              </a:r>
              <a:endParaRPr lang="en-US" altLang="zh-CN" sz="1400" dirty="0">
                <a:solidFill>
                  <a:srgbClr val="D83B01"/>
                </a:solidFill>
                <a:latin typeface="微软雅黑 Light" panose="020B0502040204020203" charset="-122"/>
                <a:ea typeface="微软雅黑 Light" panose="020B0502040204020203" charset="-122"/>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9B21C60-4F77-43E7-8D5B-6BA49B8CDF28}" type="datetime1">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DFE37A0-30F3-4D35-94AB-C6DFBD3E279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FB01F7F0-1B86-4548-AA68-EE0E1A2790A4}"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2" name="矩形 1"/>
          <p:cNvSpPr/>
          <p:nvPr userDrawn="1"/>
        </p:nvSpPr>
        <p:spPr>
          <a:xfrm>
            <a:off x="0" y="371061"/>
            <a:ext cx="3403600" cy="6576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599888" y="386834"/>
            <a:ext cx="1364476" cy="646331"/>
          </a:xfrm>
          <a:prstGeom prst="rect">
            <a:avLst/>
          </a:prstGeom>
        </p:spPr>
        <p:txBody>
          <a:bodyPr wrap="none">
            <a:spAutoFit/>
          </a:bodyPr>
          <a:lstStyle/>
          <a:p>
            <a:r>
              <a:rPr lang="zh-CN" altLang="en-US" sz="3600" b="1" dirty="0">
                <a:solidFill>
                  <a:schemeClr val="bg1"/>
                </a:solidFill>
                <a:latin typeface="+mn-lt"/>
                <a:ea typeface="+mn-ea"/>
                <a:cs typeface="+mn-ea"/>
                <a:sym typeface="+mn-lt"/>
              </a:rPr>
              <a:t>目 录 </a:t>
            </a:r>
            <a:endParaRPr lang="zh-CN" altLang="en-US" sz="3600" b="1" dirty="0"/>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7" name="矩形 6"/>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
        <p:nvSpPr>
          <p:cNvPr id="15" name="文本占位符 14"/>
          <p:cNvSpPr>
            <a:spLocks noGrp="1"/>
          </p:cNvSpPr>
          <p:nvPr>
            <p:ph type="body" sz="quarter" idx="14" hasCustomPrompt="1"/>
          </p:nvPr>
        </p:nvSpPr>
        <p:spPr>
          <a:xfrm>
            <a:off x="546100"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1</a:t>
            </a:r>
            <a:endParaRPr lang="zh-CN" altLang="en-US" dirty="0"/>
          </a:p>
        </p:txBody>
      </p:sp>
      <p:sp>
        <p:nvSpPr>
          <p:cNvPr id="20" name="文本占位符 19"/>
          <p:cNvSpPr>
            <a:spLocks noGrp="1"/>
          </p:cNvSpPr>
          <p:nvPr>
            <p:ph type="body" sz="quarter" idx="17" hasCustomPrompt="1"/>
          </p:nvPr>
        </p:nvSpPr>
        <p:spPr>
          <a:xfrm>
            <a:off x="1517755"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研究背景</a:t>
            </a:r>
            <a:endParaRPr lang="zh-CN" altLang="en-US"/>
          </a:p>
        </p:txBody>
      </p:sp>
      <p:sp>
        <p:nvSpPr>
          <p:cNvPr id="21" name="文本占位符 19"/>
          <p:cNvSpPr>
            <a:spLocks noGrp="1"/>
          </p:cNvSpPr>
          <p:nvPr>
            <p:ph type="body" sz="quarter" idx="18" hasCustomPrompt="1"/>
          </p:nvPr>
        </p:nvSpPr>
        <p:spPr>
          <a:xfrm>
            <a:off x="1517756"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Background</a:t>
            </a:r>
            <a:endParaRPr lang="zh-CN" altLang="en-US"/>
          </a:p>
        </p:txBody>
      </p:sp>
      <p:sp>
        <p:nvSpPr>
          <p:cNvPr id="22" name="文本占位符 14"/>
          <p:cNvSpPr>
            <a:spLocks noGrp="1"/>
          </p:cNvSpPr>
          <p:nvPr>
            <p:ph type="body" sz="quarter" idx="19" hasCustomPrompt="1"/>
          </p:nvPr>
        </p:nvSpPr>
        <p:spPr>
          <a:xfrm>
            <a:off x="3247176"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2</a:t>
            </a:r>
            <a:endParaRPr lang="zh-CN" altLang="en-US" dirty="0"/>
          </a:p>
        </p:txBody>
      </p:sp>
      <p:sp>
        <p:nvSpPr>
          <p:cNvPr id="23" name="文本占位符 19"/>
          <p:cNvSpPr>
            <a:spLocks noGrp="1"/>
          </p:cNvSpPr>
          <p:nvPr>
            <p:ph type="body" sz="quarter" idx="20" hasCustomPrompt="1"/>
          </p:nvPr>
        </p:nvSpPr>
        <p:spPr>
          <a:xfrm>
            <a:off x="4218831"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研究内容</a:t>
            </a:r>
            <a:endParaRPr lang="zh-CN" altLang="en-US"/>
          </a:p>
        </p:txBody>
      </p:sp>
      <p:sp>
        <p:nvSpPr>
          <p:cNvPr id="24" name="文本占位符 19"/>
          <p:cNvSpPr>
            <a:spLocks noGrp="1"/>
          </p:cNvSpPr>
          <p:nvPr>
            <p:ph type="body" sz="quarter" idx="21" hasCustomPrompt="1"/>
          </p:nvPr>
        </p:nvSpPr>
        <p:spPr>
          <a:xfrm>
            <a:off x="4218832"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altLang="zh-CN">
                <a:latin typeface="Arial" panose="020B0604020202020204" pitchFamily="34" charset="0"/>
                <a:ea typeface="微软雅黑" panose="020B0503020204020204" pitchFamily="34" charset="-122"/>
                <a:sym typeface="Arial" panose="020B0604020202020204" pitchFamily="34" charset="0"/>
              </a:rPr>
              <a:t>Detachment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文本占位符 14"/>
          <p:cNvSpPr>
            <a:spLocks noGrp="1"/>
          </p:cNvSpPr>
          <p:nvPr>
            <p:ph type="body" sz="quarter" idx="22" hasCustomPrompt="1"/>
          </p:nvPr>
        </p:nvSpPr>
        <p:spPr>
          <a:xfrm>
            <a:off x="6012086"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3</a:t>
            </a:r>
            <a:endParaRPr lang="zh-CN" altLang="en-US" dirty="0"/>
          </a:p>
        </p:txBody>
      </p:sp>
      <p:sp>
        <p:nvSpPr>
          <p:cNvPr id="26" name="文本占位符 19"/>
          <p:cNvSpPr>
            <a:spLocks noGrp="1"/>
          </p:cNvSpPr>
          <p:nvPr>
            <p:ph type="body" sz="quarter" idx="23" hasCustomPrompt="1"/>
          </p:nvPr>
        </p:nvSpPr>
        <p:spPr>
          <a:xfrm>
            <a:off x="6983741"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研究方法</a:t>
            </a:r>
            <a:endParaRPr lang="zh-CN" altLang="en-US"/>
          </a:p>
        </p:txBody>
      </p:sp>
      <p:sp>
        <p:nvSpPr>
          <p:cNvPr id="27" name="文本占位符 19"/>
          <p:cNvSpPr>
            <a:spLocks noGrp="1"/>
          </p:cNvSpPr>
          <p:nvPr>
            <p:ph type="body" sz="quarter" idx="24" hasCustomPrompt="1"/>
          </p:nvPr>
        </p:nvSpPr>
        <p:spPr>
          <a:xfrm>
            <a:off x="6983742"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20204" pitchFamily="34" charset="0"/>
                <a:ea typeface="微软雅黑" panose="020B0503020204020204" pitchFamily="34" charset="-122"/>
                <a:cs typeface="+mn-ea"/>
                <a:sym typeface="Arial" panose="020B0604020202020204" pitchFamily="34" charset="0"/>
              </a:rPr>
              <a:t>Method</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文本占位符 14"/>
          <p:cNvSpPr>
            <a:spLocks noGrp="1"/>
          </p:cNvSpPr>
          <p:nvPr>
            <p:ph type="body" sz="quarter" idx="25" hasCustomPrompt="1"/>
          </p:nvPr>
        </p:nvSpPr>
        <p:spPr>
          <a:xfrm>
            <a:off x="546100"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4</a:t>
            </a:r>
            <a:endParaRPr lang="zh-CN" altLang="en-US" dirty="0"/>
          </a:p>
        </p:txBody>
      </p:sp>
      <p:sp>
        <p:nvSpPr>
          <p:cNvPr id="29" name="文本占位符 19"/>
          <p:cNvSpPr>
            <a:spLocks noGrp="1"/>
          </p:cNvSpPr>
          <p:nvPr>
            <p:ph type="body" sz="quarter" idx="26" hasCustomPrompt="1"/>
          </p:nvPr>
        </p:nvSpPr>
        <p:spPr>
          <a:xfrm>
            <a:off x="1517755"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研究结论</a:t>
            </a:r>
            <a:endParaRPr lang="zh-CN" altLang="en-US"/>
          </a:p>
        </p:txBody>
      </p:sp>
      <p:sp>
        <p:nvSpPr>
          <p:cNvPr id="30" name="文本占位符 19"/>
          <p:cNvSpPr>
            <a:spLocks noGrp="1"/>
          </p:cNvSpPr>
          <p:nvPr>
            <p:ph type="body" sz="quarter" idx="27" hasCustomPrompt="1"/>
          </p:nvPr>
        </p:nvSpPr>
        <p:spPr>
          <a:xfrm>
            <a:off x="1517756"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20204" pitchFamily="34" charset="0"/>
                <a:ea typeface="微软雅黑" panose="020B0503020204020204" pitchFamily="34" charset="-122"/>
                <a:cs typeface="+mn-ea"/>
                <a:sym typeface="Arial" panose="020B0604020202020204" pitchFamily="34" charset="0"/>
              </a:rPr>
              <a:t>Conclusion</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占位符 14"/>
          <p:cNvSpPr>
            <a:spLocks noGrp="1"/>
          </p:cNvSpPr>
          <p:nvPr>
            <p:ph type="body" sz="quarter" idx="28" hasCustomPrompt="1"/>
          </p:nvPr>
        </p:nvSpPr>
        <p:spPr>
          <a:xfrm>
            <a:off x="3247176"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5</a:t>
            </a:r>
            <a:endParaRPr lang="zh-CN" altLang="en-US" dirty="0"/>
          </a:p>
        </p:txBody>
      </p:sp>
      <p:sp>
        <p:nvSpPr>
          <p:cNvPr id="32" name="文本占位符 19"/>
          <p:cNvSpPr>
            <a:spLocks noGrp="1"/>
          </p:cNvSpPr>
          <p:nvPr>
            <p:ph type="body" sz="quarter" idx="29" hasCustomPrompt="1"/>
          </p:nvPr>
        </p:nvSpPr>
        <p:spPr>
          <a:xfrm>
            <a:off x="4218831"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创新成果</a:t>
            </a:r>
            <a:endParaRPr lang="zh-CN" altLang="en-US"/>
          </a:p>
        </p:txBody>
      </p:sp>
      <p:sp>
        <p:nvSpPr>
          <p:cNvPr id="33" name="文本占位符 19"/>
          <p:cNvSpPr>
            <a:spLocks noGrp="1"/>
          </p:cNvSpPr>
          <p:nvPr>
            <p:ph type="body" sz="quarter" idx="30" hasCustomPrompt="1"/>
          </p:nvPr>
        </p:nvSpPr>
        <p:spPr>
          <a:xfrm>
            <a:off x="4218832"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20204" pitchFamily="34" charset="0"/>
                <a:ea typeface="微软雅黑" panose="020B0503020204020204" pitchFamily="34" charset="-122"/>
                <a:cs typeface="+mn-ea"/>
                <a:sym typeface="Arial" panose="020B0604020202020204" pitchFamily="34" charset="0"/>
              </a:rPr>
              <a:t>Innovation</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文本占位符 14"/>
          <p:cNvSpPr>
            <a:spLocks noGrp="1"/>
          </p:cNvSpPr>
          <p:nvPr>
            <p:ph type="body" sz="quarter" idx="31" hasCustomPrompt="1"/>
          </p:nvPr>
        </p:nvSpPr>
        <p:spPr>
          <a:xfrm>
            <a:off x="6012086"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6</a:t>
            </a:r>
            <a:endParaRPr lang="zh-CN" altLang="en-US" dirty="0"/>
          </a:p>
        </p:txBody>
      </p:sp>
      <p:sp>
        <p:nvSpPr>
          <p:cNvPr id="35" name="文本占位符 19"/>
          <p:cNvSpPr>
            <a:spLocks noGrp="1"/>
          </p:cNvSpPr>
          <p:nvPr>
            <p:ph type="body" sz="quarter" idx="32" hasCustomPrompt="1"/>
          </p:nvPr>
        </p:nvSpPr>
        <p:spPr>
          <a:xfrm>
            <a:off x="6983741"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未来展望</a:t>
            </a:r>
            <a:endParaRPr lang="zh-CN" altLang="en-US"/>
          </a:p>
        </p:txBody>
      </p:sp>
      <p:sp>
        <p:nvSpPr>
          <p:cNvPr id="36" name="文本占位符 19"/>
          <p:cNvSpPr>
            <a:spLocks noGrp="1"/>
          </p:cNvSpPr>
          <p:nvPr>
            <p:ph type="body" sz="quarter" idx="33" hasCustomPrompt="1"/>
          </p:nvPr>
        </p:nvSpPr>
        <p:spPr>
          <a:xfrm>
            <a:off x="6983742"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20204" pitchFamily="34" charset="0"/>
                <a:ea typeface="微软雅黑" panose="020B0503020204020204" pitchFamily="34" charset="-122"/>
                <a:cs typeface="+mn-ea"/>
                <a:sym typeface="Arial" panose="020B0604020202020204" pitchFamily="34" charset="0"/>
              </a:rPr>
              <a:t>Prospect</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A21959CB-4501-4F72-BABE-36C776413D67}"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7" name="矩形 6"/>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
        <p:nvSpPr>
          <p:cNvPr id="40" name="等腰三角形 39"/>
          <p:cNvSpPr/>
          <p:nvPr userDrawn="1"/>
        </p:nvSpPr>
        <p:spPr>
          <a:xfrm rot="16200000" flipV="1">
            <a:off x="-2357058" y="-329229"/>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cxnSp>
        <p:nvCxnSpPr>
          <p:cNvPr id="41" name="直接连接符 40"/>
          <p:cNvCxnSpPr/>
          <p:nvPr userDrawn="1"/>
        </p:nvCxnSpPr>
        <p:spPr>
          <a:xfrm>
            <a:off x="3792668" y="3898613"/>
            <a:ext cx="2962487"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等腰三角形 41"/>
          <p:cNvSpPr/>
          <p:nvPr userDrawn="1"/>
        </p:nvSpPr>
        <p:spPr>
          <a:xfrm rot="18555005" flipV="1">
            <a:off x="4553525" y="-1413687"/>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1" name="文本占位符 10"/>
          <p:cNvSpPr>
            <a:spLocks noGrp="1"/>
          </p:cNvSpPr>
          <p:nvPr>
            <p:ph type="body" sz="quarter" idx="14" hasCustomPrompt="1"/>
          </p:nvPr>
        </p:nvSpPr>
        <p:spPr>
          <a:xfrm>
            <a:off x="1391631" y="1384300"/>
            <a:ext cx="2308120" cy="4089400"/>
          </a:xfrm>
          <a:prstGeom prst="rect">
            <a:avLst/>
          </a:prstGeom>
        </p:spPr>
        <p:txBody>
          <a:bodyPr vert="horz" lIns="91440" tIns="45720" rIns="91440" bIns="45720" rtlCol="0" anchor="b" anchorCtr="0">
            <a:noAutofit/>
          </a:bodyPr>
          <a:lstStyle>
            <a:lvl1pPr marL="228600" indent="-228600">
              <a:buFontTx/>
              <a:buNone/>
              <a:defRPr lang="zh-CN" altLang="en-US" sz="28700" dirty="0">
                <a:solidFill>
                  <a:schemeClr val="accent1"/>
                </a:solidFill>
                <a:latin typeface="Arial" panose="020B0604020202020204" pitchFamily="34" charset="0"/>
                <a:ea typeface="微软雅黑" panose="020B0503020204020204" pitchFamily="34" charset="-122"/>
                <a:cs typeface="+mn-ea"/>
              </a:defRPr>
            </a:lvl1pPr>
          </a:lstStyle>
          <a:p>
            <a:pPr marL="0" lvl="0" indent="0">
              <a:lnSpc>
                <a:spcPct val="120000"/>
              </a:lnSpc>
              <a:spcBef>
                <a:spcPts val="0"/>
              </a:spcBef>
              <a:buFontTx/>
              <a:buNone/>
            </a:pPr>
            <a:r>
              <a:rPr lang="en-US" altLang="zh-CN" dirty="0"/>
              <a:t>1</a:t>
            </a:r>
            <a:endParaRPr lang="zh-CN" altLang="en-US" dirty="0"/>
          </a:p>
        </p:txBody>
      </p:sp>
      <p:sp>
        <p:nvSpPr>
          <p:cNvPr id="43" name="文本占位符 10"/>
          <p:cNvSpPr>
            <a:spLocks noGrp="1"/>
          </p:cNvSpPr>
          <p:nvPr>
            <p:ph type="body" sz="quarter" idx="15" hasCustomPrompt="1"/>
          </p:nvPr>
        </p:nvSpPr>
        <p:spPr>
          <a:xfrm>
            <a:off x="3789897" y="2831116"/>
            <a:ext cx="3055404" cy="1001144"/>
          </a:xfrm>
          <a:prstGeom prst="rect">
            <a:avLst/>
          </a:prstGeom>
        </p:spPr>
        <p:txBody>
          <a:bodyPr vert="horz" lIns="0" tIns="0" rIns="0" bIns="0" rtlCol="0" anchor="ctr" anchorCtr="0">
            <a:noAutofit/>
          </a:bodyPr>
          <a:lstStyle>
            <a:lvl1pPr marL="228600" indent="-228600" algn="dist">
              <a:buFontTx/>
              <a:buNone/>
              <a:defRPr lang="zh-CN" altLang="en-US" sz="6000" b="1" dirty="0">
                <a:solidFill>
                  <a:schemeClr val="accent1"/>
                </a:solidFill>
                <a:latin typeface="Arial" panose="020B0604020202020204" pitchFamily="34" charset="0"/>
                <a:ea typeface="微软雅黑" panose="020B0503020204020204" pitchFamily="34" charset="-122"/>
                <a:cs typeface="+mn-ea"/>
              </a:defRPr>
            </a:lvl1pPr>
          </a:lstStyle>
          <a:p>
            <a:pPr marL="0" lvl="0" indent="0">
              <a:lnSpc>
                <a:spcPct val="120000"/>
              </a:lnSpc>
              <a:spcBef>
                <a:spcPts val="0"/>
              </a:spcBef>
              <a:buFontTx/>
              <a:buNone/>
            </a:pPr>
            <a:r>
              <a:rPr lang="zh-CN" altLang="en-US" dirty="0"/>
              <a:t>研究背景</a:t>
            </a:r>
            <a:endParaRPr lang="zh-CN" altLang="en-US" dirty="0"/>
          </a:p>
        </p:txBody>
      </p:sp>
      <p:sp>
        <p:nvSpPr>
          <p:cNvPr id="44" name="文本占位符 10"/>
          <p:cNvSpPr>
            <a:spLocks noGrp="1"/>
          </p:cNvSpPr>
          <p:nvPr>
            <p:ph type="body" sz="quarter" idx="16" hasCustomPrompt="1"/>
          </p:nvPr>
        </p:nvSpPr>
        <p:spPr>
          <a:xfrm>
            <a:off x="3789897" y="3810207"/>
            <a:ext cx="3055404" cy="1001144"/>
          </a:xfrm>
          <a:prstGeom prst="rect">
            <a:avLst/>
          </a:prstGeom>
        </p:spPr>
        <p:txBody>
          <a:bodyPr vert="horz" lIns="0" tIns="0" rIns="0" bIns="0" rtlCol="0" anchor="ctr" anchorCtr="0">
            <a:noAutofit/>
          </a:bodyPr>
          <a:lstStyle>
            <a:lvl1pPr marL="228600" indent="-228600" algn="dist">
              <a:buFontTx/>
              <a:buNone/>
              <a:defRPr lang="zh-CN" altLang="en-US" sz="4000" dirty="0">
                <a:solidFill>
                  <a:schemeClr val="tx1">
                    <a:lumMod val="50000"/>
                    <a:lumOff val="50000"/>
                  </a:schemeClr>
                </a:solidFill>
                <a:latin typeface="Arial" panose="020B0604020202020204" pitchFamily="34" charset="0"/>
                <a:ea typeface="微软雅黑" panose="020B0503020204020204" pitchFamily="34" charset="-122"/>
                <a:cs typeface="+mn-ea"/>
              </a:defRPr>
            </a:lvl1pPr>
          </a:lstStyle>
          <a:p>
            <a:pPr marL="0" lvl="0" indent="0" algn="dist">
              <a:lnSpc>
                <a:spcPct val="120000"/>
              </a:lnSpc>
              <a:spcBef>
                <a:spcPts val="0"/>
              </a:spcBef>
              <a:buFontTx/>
              <a:buNone/>
            </a:pPr>
            <a:r>
              <a:rPr lang="en-US" altLang="zh-CN" dirty="0"/>
              <a:t>Background</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0926A2FB-F4DA-4B75-8F17-5BCCDC79EB3C}"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7" name="矩形 6"/>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
        <p:nvSpPr>
          <p:cNvPr id="40" name="等腰三角形 39"/>
          <p:cNvSpPr/>
          <p:nvPr userDrawn="1"/>
        </p:nvSpPr>
        <p:spPr>
          <a:xfrm rot="16200000" flipV="1">
            <a:off x="-2357058" y="-329229"/>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35B4249-C0C2-43D6-BA5B-9255C9F44DD7}" type="datetime1">
              <a:rPr lang="zh-CN" altLang="en-US" smtClean="0"/>
            </a:fld>
            <a:endParaRPr lang="zh-CN" altLang="en-US" dirty="0"/>
          </a:p>
        </p:txBody>
      </p:sp>
      <p:sp>
        <p:nvSpPr>
          <p:cNvPr id="4" name="灯片编号占位符 3"/>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DE62844D-0FCD-4B99-9490-95357B7A6152}"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2" name="矩形 1"/>
          <p:cNvSpPr/>
          <p:nvPr userDrawn="1"/>
        </p:nvSpPr>
        <p:spPr>
          <a:xfrm>
            <a:off x="0" y="371061"/>
            <a:ext cx="3403600" cy="657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599888" y="386834"/>
            <a:ext cx="1364476" cy="646331"/>
          </a:xfrm>
          <a:prstGeom prst="rect">
            <a:avLst/>
          </a:prstGeom>
        </p:spPr>
        <p:txBody>
          <a:bodyPr wrap="none">
            <a:spAutoFit/>
          </a:bodyPr>
          <a:lstStyle/>
          <a:p>
            <a:r>
              <a:rPr lang="zh-CN" altLang="en-US" sz="3600" b="1" dirty="0">
                <a:solidFill>
                  <a:schemeClr val="bg1"/>
                </a:solidFill>
                <a:latin typeface="+mn-lt"/>
                <a:ea typeface="+mn-ea"/>
                <a:cs typeface="+mn-ea"/>
                <a:sym typeface="+mn-lt"/>
              </a:rPr>
              <a:t>目 录 </a:t>
            </a:r>
            <a:endParaRPr lang="zh-CN" altLang="en-US" sz="3600" b="1" dirty="0"/>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7" name="矩形 6"/>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09AC889C-E3C7-4681-9ED3-889094BE591F}"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3FA4F6F9-E816-4374-BB8C-BBF85F245EA3}"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25E3D7CB-6B27-4DCA-8AA2-020CA04153C6}"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dirty="0">
                <a:solidFill>
                  <a:schemeClr val="bg1">
                    <a:lumMod val="50000"/>
                  </a:schemeClr>
                </a:solidFill>
              </a:rPr>
              <a:t>博学 慎思 明辨 笃行</a:t>
            </a:r>
            <a:endParaRPr lang="zh-CN" altLang="en-US" sz="1200" dirty="0">
              <a:solidFill>
                <a:schemeClr val="bg1">
                  <a:lumMod val="50000"/>
                </a:schemeClr>
              </a:solidFill>
            </a:endParaRPr>
          </a:p>
        </p:txBody>
      </p:sp>
      <p:sp>
        <p:nvSpPr>
          <p:cNvPr id="12" name="图片占位符 11"/>
          <p:cNvSpPr>
            <a:spLocks noGrp="1"/>
          </p:cNvSpPr>
          <p:nvPr>
            <p:ph type="pic" sz="quarter" idx="13"/>
          </p:nvPr>
        </p:nvSpPr>
        <p:spPr>
          <a:xfrm>
            <a:off x="1515179" y="1704975"/>
            <a:ext cx="3987800" cy="3571875"/>
          </a:xfrm>
          <a:prstGeom prst="rect">
            <a:avLst/>
          </a:prstGeo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660400" y="6243805"/>
            <a:ext cx="2743200" cy="365125"/>
          </a:xfrm>
          <a:prstGeom prst="rect">
            <a:avLst/>
          </a:prstGeom>
        </p:spPr>
        <p:txBody>
          <a:bodyPr vert="horz" lIns="90000" tIns="0" rIns="0" bIns="0" rtlCol="0" anchor="ctr"/>
          <a:lstStyle>
            <a:lvl1pPr algn="l">
              <a:defRPr sz="1200">
                <a:solidFill>
                  <a:schemeClr val="tx1">
                    <a:tint val="75000"/>
                  </a:schemeClr>
                </a:solidFill>
              </a:defRPr>
            </a:lvl1pPr>
          </a:lstStyle>
          <a:p>
            <a:fld id="{E8F394D5-772B-428A-A56F-E8D77A38318D}" type="datetime1">
              <a:rPr lang="zh-CN" altLang="en-US" smtClean="0"/>
            </a:fld>
            <a:endParaRPr lang="zh-CN" altLang="en-US" dirty="0"/>
          </a:p>
        </p:txBody>
      </p:sp>
      <p:sp>
        <p:nvSpPr>
          <p:cNvPr id="8" name="灯片编号占位符 5"/>
          <p:cNvSpPr>
            <a:spLocks noGrp="1"/>
          </p:cNvSpPr>
          <p:nvPr>
            <p:ph type="sldNum" sz="quarter" idx="4"/>
          </p:nvPr>
        </p:nvSpPr>
        <p:spPr>
          <a:xfrm>
            <a:off x="8775700" y="6243805"/>
            <a:ext cx="2743200" cy="365125"/>
          </a:xfrm>
          <a:prstGeom prst="rect">
            <a:avLst/>
          </a:prstGeom>
        </p:spPr>
        <p:txBody>
          <a:bodyPr vert="horz" lIns="91440" tIns="45720" rIns="90000" bIns="45720" rtlCol="0" anchor="ctr"/>
          <a:lstStyle>
            <a:lvl1pPr algn="r">
              <a:defRPr sz="1200">
                <a:solidFill>
                  <a:schemeClr val="tx1">
                    <a:tint val="75000"/>
                  </a:schemeClr>
                </a:solidFill>
              </a:defRPr>
            </a:lvl1pPr>
          </a:lstStyle>
          <a:p>
            <a:fld id="{E0374D5E-809C-4B52-9B1B-43F9E11137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ags" Target="../tags/tag5.xml"/><Relationship Id="rId2" Type="http://schemas.openxmlformats.org/officeDocument/2006/relationships/image" Target="../media/image8.png"/><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hemeOverride" Target="../theme/themeOverride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5.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3.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0.png"/><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0.xml"/><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image" Target="../media/image9.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0.xml"/><Relationship Id="rId2" Type="http://schemas.openxmlformats.org/officeDocument/2006/relationships/image" Target="../media/image25.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4.xml"/><Relationship Id="rId2" Type="http://schemas.openxmlformats.org/officeDocument/2006/relationships/image" Target="../media/image8.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openxmlformats.org/officeDocument/2006/relationships/image" Target="../media/image26.png"/><Relationship Id="rId1" Type="http://schemas.openxmlformats.org/officeDocument/2006/relationships/image" Target="../media/image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0.xml"/><Relationship Id="rId2" Type="http://schemas.openxmlformats.org/officeDocument/2006/relationships/image" Target="../media/image27.png"/><Relationship Id="rId1" Type="http://schemas.openxmlformats.org/officeDocument/2006/relationships/image" Target="../media/image8.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28.png"/><Relationship Id="rId1" Type="http://schemas.openxmlformats.org/officeDocument/2006/relationships/image" Target="../media/image8.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0.xml"/><Relationship Id="rId2" Type="http://schemas.openxmlformats.org/officeDocument/2006/relationships/image" Target="../media/image29.png"/><Relationship Id="rId1" Type="http://schemas.openxmlformats.org/officeDocument/2006/relationships/image" Target="../media/image8.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0.xml"/><Relationship Id="rId2" Type="http://schemas.openxmlformats.org/officeDocument/2006/relationships/image" Target="../media/image30.png"/><Relationship Id="rId1"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hemeOverride" Target="../theme/themeOverride9.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0.xml"/><Relationship Id="rId3" Type="http://schemas.openxmlformats.org/officeDocument/2006/relationships/themeOverride" Target="../theme/themeOverride5.xml"/><Relationship Id="rId2" Type="http://schemas.openxmlformats.org/officeDocument/2006/relationships/image" Target="../media/image8.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6.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0.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7.xml"/><Relationship Id="rId2" Type="http://schemas.openxmlformats.org/officeDocument/2006/relationships/image" Target="../media/image8.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hemeOverride" Target="../theme/themeOverride8.xml"/><Relationship Id="rId2" Type="http://schemas.openxmlformats.org/officeDocument/2006/relationships/image" Target="../media/image11.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dirty="0">
                <a:sym typeface="Arial" panose="020B0604020202020204" pitchFamily="34" charset="0"/>
              </a:rPr>
              <a:t>医疗物资流通管理系统</a:t>
            </a:r>
            <a:endParaRPr dirty="0">
              <a:sym typeface="Arial" panose="020B0604020202020204" pitchFamily="34" charset="0"/>
            </a:endParaRPr>
          </a:p>
        </p:txBody>
      </p:sp>
      <p:sp>
        <p:nvSpPr>
          <p:cNvPr id="6" name="文本占位符 5"/>
          <p:cNvSpPr>
            <a:spLocks noGrp="1"/>
          </p:cNvSpPr>
          <p:nvPr>
            <p:ph type="body" idx="1"/>
          </p:nvPr>
        </p:nvSpPr>
        <p:spPr>
          <a:xfrm>
            <a:off x="746125" y="4735830"/>
            <a:ext cx="4447540" cy="323850"/>
          </a:xfrm>
        </p:spPr>
        <p:txBody>
          <a:bodyPr>
            <a:normAutofit/>
          </a:bodyPr>
          <a:lstStyle/>
          <a:p>
            <a:r>
              <a:rPr lang="zh-CN" altLang="en-US" dirty="0">
                <a:sym typeface="Arial" panose="020B0604020202020204" pitchFamily="34" charset="0"/>
              </a:rPr>
              <a:t>答辩人：吴伟松、丘玉刚、柳智烨、王子成、王伟能</a:t>
            </a:r>
            <a:r>
              <a:rPr lang="zh-CN" altLang="en-US" dirty="0">
                <a:sym typeface="Arial" panose="020B0604020202020204" pitchFamily="34" charset="0"/>
              </a:rPr>
              <a:t>     </a:t>
            </a:r>
            <a:endParaRPr lang="zh-CN" altLang="en-US" dirty="0">
              <a:sym typeface="Arial" panose="020B0604020202020204" pitchFamily="34" charset="0"/>
            </a:endParaRPr>
          </a:p>
        </p:txBody>
      </p:sp>
      <p:pic>
        <p:nvPicPr>
          <p:cNvPr id="14" name="图片占位符 13"/>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39964" r="39964"/>
          <a:stretch>
            <a:fillRect/>
          </a:stretch>
        </p:blipFill>
        <p:spPr/>
      </p:pic>
      <p:sp>
        <p:nvSpPr>
          <p:cNvPr id="28" name="文本占位符 27"/>
          <p:cNvSpPr>
            <a:spLocks noGrp="1"/>
          </p:cNvSpPr>
          <p:nvPr>
            <p:ph type="body" sz="quarter" idx="14"/>
          </p:nvPr>
        </p:nvSpPr>
        <p:spPr>
          <a:xfrm>
            <a:off x="714375" y="3468370"/>
            <a:ext cx="4700905" cy="347980"/>
          </a:xfrm>
        </p:spPr>
        <p:txBody>
          <a:bodyPr>
            <a:normAutofit/>
          </a:bodyPr>
          <a:lstStyle/>
          <a:p>
            <a:r>
              <a:rPr lang="en-US" altLang="zh-CN">
                <a:sym typeface="Arial" panose="020B0604020202020204" pitchFamily="34" charset="0"/>
              </a:rPr>
              <a:t>Medical Resource Flow System</a:t>
            </a:r>
            <a:endParaRPr lang="en-US" altLang="zh-CN">
              <a:sym typeface="Arial" panose="020B0604020202020204" pitchFamily="34" charset="0"/>
            </a:endParaRPr>
          </a:p>
        </p:txBody>
      </p:sp>
      <p:sp>
        <p:nvSpPr>
          <p:cNvPr id="9" name="日期占位符 8"/>
          <p:cNvSpPr>
            <a:spLocks noGrp="1"/>
          </p:cNvSpPr>
          <p:nvPr>
            <p:ph type="dt" sz="half" idx="15"/>
          </p:nvPr>
        </p:nvSpPr>
        <p:spPr/>
        <p:txBody>
          <a:bodyPr/>
          <a:lstStyle/>
          <a:p>
            <a:fld id="{4AD5F901-B332-43D3-A16E-191B8DE21A5D}" type="datetime1">
              <a:rPr lang="zh-CN" altLang="en-US" smtClean="0">
                <a:sym typeface="Arial" panose="020B0604020202020204" pitchFamily="34" charset="0"/>
              </a:rPr>
            </a:fld>
            <a:endParaRPr lang="zh-CN" altLang="en-US">
              <a:sym typeface="Arial" panose="020B0604020202020204" pitchFamily="34" charset="0"/>
            </a:endParaRPr>
          </a:p>
        </p:txBody>
      </p:sp>
      <p:sp>
        <p:nvSpPr>
          <p:cNvPr id="30" name="灯片编号占位符 29"/>
          <p:cNvSpPr>
            <a:spLocks noGrp="1"/>
          </p:cNvSpPr>
          <p:nvPr>
            <p:ph type="sldNum" sz="quarter" idx="16"/>
          </p:nvPr>
        </p:nvSpPr>
        <p:spPr/>
        <p:txBody>
          <a:bodyPr/>
          <a:lstStyle/>
          <a:p>
            <a:fld id="{E0374D5E-809C-4B52-9B1B-43F9E1113751}"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47"/>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6" b="6"/>
          <a:stretch>
            <a:fillRect/>
          </a:stretch>
        </p:blipFill>
        <p:spPr>
          <a:xfrm>
            <a:off x="8064345" y="149"/>
            <a:ext cx="4127655" cy="6858000"/>
          </a:xfrm>
        </p:spPr>
      </p:pic>
      <p:sp>
        <p:nvSpPr>
          <p:cNvPr id="16" name="文本占位符 15"/>
          <p:cNvSpPr>
            <a:spLocks noGrp="1"/>
          </p:cNvSpPr>
          <p:nvPr>
            <p:ph type="body" sz="quarter" idx="14"/>
          </p:nvPr>
        </p:nvSpPr>
        <p:spPr/>
        <p:txBody>
          <a:bodyPr/>
          <a:lstStyle/>
          <a:p>
            <a:r>
              <a:rPr lang="en-US" altLang="zh-CN" dirty="0"/>
              <a:t>2</a:t>
            </a:r>
            <a:endParaRPr lang="en-US" altLang="zh-CN" dirty="0"/>
          </a:p>
        </p:txBody>
      </p:sp>
      <p:sp>
        <p:nvSpPr>
          <p:cNvPr id="45" name="文本占位符 44"/>
          <p:cNvSpPr>
            <a:spLocks noGrp="1"/>
          </p:cNvSpPr>
          <p:nvPr>
            <p:ph type="body" sz="quarter" idx="15"/>
          </p:nvPr>
        </p:nvSpPr>
        <p:spPr>
          <a:xfrm>
            <a:off x="3789680" y="2473960"/>
            <a:ext cx="4518660" cy="1358265"/>
          </a:xfrm>
        </p:spPr>
        <p:txBody>
          <a:bodyPr/>
          <a:lstStyle/>
          <a:p>
            <a:r>
              <a:rPr lang="zh-CN" altLang="en-US" dirty="0"/>
              <a:t>区块链应用</a:t>
            </a:r>
            <a:endParaRPr lang="zh-CN" altLang="en-US" dirty="0"/>
          </a:p>
        </p:txBody>
      </p:sp>
      <p:sp>
        <p:nvSpPr>
          <p:cNvPr id="46" name="文本占位符 45"/>
          <p:cNvSpPr>
            <a:spLocks noGrp="1"/>
          </p:cNvSpPr>
          <p:nvPr>
            <p:ph type="body" sz="quarter" idx="16"/>
          </p:nvPr>
        </p:nvSpPr>
        <p:spPr/>
        <p:txBody>
          <a:bodyPr/>
          <a:lstStyle/>
          <a:p>
            <a:r>
              <a:rPr lang="zh-CN" altLang="en-US" dirty="0"/>
              <a:t>丘玉刚</a:t>
            </a:r>
            <a:endParaRPr lang="zh-CN" altLang="en-US" dirty="0"/>
          </a:p>
        </p:txBody>
      </p:sp>
      <p:sp>
        <p:nvSpPr>
          <p:cNvPr id="49" name="日期占位符 48"/>
          <p:cNvSpPr>
            <a:spLocks noGrp="1"/>
          </p:cNvSpPr>
          <p:nvPr>
            <p:ph type="dt" sz="half" idx="10"/>
          </p:nvPr>
        </p:nvSpPr>
        <p:spPr/>
        <p:txBody>
          <a:bodyPr/>
          <a:lstStyle/>
          <a:p>
            <a:fld id="{6F9F9815-873D-4C13-9D92-B9B1845E07DE}" type="datetime1">
              <a:rPr lang="zh-CN" altLang="en-US" smtClean="0"/>
            </a:fld>
            <a:endParaRPr lang="zh-CN" altLang="en-US"/>
          </a:p>
        </p:txBody>
      </p:sp>
      <p:sp>
        <p:nvSpPr>
          <p:cNvPr id="50" name="灯片编号占位符 49"/>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15AA5A-1DD2-4F6E-B827-78DE0C147A80}" type="datetime1">
              <a:rPr lang="zh-CN" altLang="en-US" smtClean="0"/>
            </a:fld>
            <a:endParaRPr lang="zh-CN" altLang="en-US"/>
          </a:p>
        </p:txBody>
      </p:sp>
      <p:pic>
        <p:nvPicPr>
          <p:cNvPr id="30" name="图片占位符 29"/>
          <p:cNvPicPr>
            <a:picLocks noChangeAspect="1"/>
          </p:cNvPicPr>
          <p:nvPr/>
        </p:nvPicPr>
        <p:blipFill>
          <a:blip r:embed="rId1">
            <a:extLst>
              <a:ext uri="{28A0092B-C50C-407E-A947-70E740481C1C}">
                <a14:useLocalDpi xmlns:a14="http://schemas.microsoft.com/office/drawing/2010/main" val="0"/>
              </a:ext>
            </a:extLst>
          </a:blip>
          <a:srcRect l="39964" r="39964"/>
          <a:stretch>
            <a:fillRect/>
          </a:stretch>
        </p:blipFill>
        <p:spPr>
          <a:xfrm>
            <a:off x="8064345" y="149"/>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pic>
      <p:sp>
        <p:nvSpPr>
          <p:cNvPr id="23" name="文本框 22"/>
          <p:cNvSpPr txBox="1"/>
          <p:nvPr/>
        </p:nvSpPr>
        <p:spPr>
          <a:xfrm>
            <a:off x="1818005" y="1659255"/>
            <a:ext cx="7512685" cy="15684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23519D"/>
                </a:solidFill>
                <a:effectLst/>
                <a:uLnTx/>
                <a:uFillTx/>
                <a:latin typeface="思源黑体 CN Bold" panose="020B0800000000000000" pitchFamily="34" charset="-122"/>
                <a:ea typeface="思源黑体 CN Bold" panose="020B0800000000000000" pitchFamily="34" charset="-122"/>
              </a:rPr>
              <a:t>01 </a:t>
            </a:r>
            <a:r>
              <a:rPr kumimoji="0" lang="zh-CN" altLang="en-US" sz="4800" b="0" i="0" u="none" strike="noStrike" kern="0" cap="none" spc="0" normalizeH="0" baseline="0" noProof="0" dirty="0">
                <a:ln>
                  <a:noFill/>
                </a:ln>
                <a:solidFill>
                  <a:srgbClr val="23519D"/>
                </a:solidFill>
                <a:effectLst/>
                <a:uLnTx/>
                <a:uFillTx/>
                <a:latin typeface="思源黑体 CN Light" panose="020B0300000000000000" pitchFamily="34" charset="-122"/>
                <a:ea typeface="思源黑体 CN Light" panose="020B0300000000000000" pitchFamily="34" charset="-122"/>
              </a:rPr>
              <a:t>丨</a:t>
            </a:r>
            <a:r>
              <a:rPr kumimoji="0" lang="zh-CN" altLang="en-US" sz="4800" b="0" i="0" u="none" strike="noStrike" kern="0" cap="none" spc="0" normalizeH="0" baseline="0" noProof="0" dirty="0">
                <a:ln>
                  <a:noFill/>
                </a:ln>
                <a:solidFill>
                  <a:srgbClr val="23519D"/>
                </a:solidFill>
                <a:effectLst/>
                <a:uLnTx/>
                <a:uFillTx/>
                <a:latin typeface="思源黑体 CN Bold" panose="020B0800000000000000" pitchFamily="34" charset="-122"/>
                <a:ea typeface="思源黑体 CN Bold" panose="020B0800000000000000" pitchFamily="34" charset="-122"/>
              </a:rPr>
              <a:t> </a:t>
            </a:r>
            <a:r>
              <a:rPr lang="zh-CN" altLang="en-US" sz="4800">
                <a:latin typeface="Arial" panose="020B0604020202020204" pitchFamily="34" charset="0"/>
                <a:ea typeface="微软雅黑" panose="020B0503020204020204" pitchFamily="34" charset="-122"/>
                <a:sym typeface="Arial" panose="020B0604020202020204" pitchFamily="34" charset="0"/>
              </a:rPr>
              <a:t>为什么要使用区块链</a:t>
            </a:r>
            <a:endParaRPr lang="zh-CN" altLang="en-US" sz="4800">
              <a:latin typeface="Arial" panose="020B0604020202020204" pitchFamily="34" charset="0"/>
              <a:ea typeface="微软雅黑" panose="020B0503020204020204" pitchFamily="34" charset="-122"/>
              <a:sym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4800" b="0" i="0" u="none" strike="noStrike" kern="0" cap="none" spc="0" normalizeH="0" baseline="0" noProof="0" dirty="0">
              <a:ln>
                <a:noFill/>
              </a:ln>
              <a:solidFill>
                <a:srgbClr val="23519D"/>
              </a:solidFill>
              <a:effectLst/>
              <a:uLnTx/>
              <a:uFillTx/>
              <a:latin typeface="思源黑体 CN Bold" panose="020B0800000000000000" pitchFamily="34" charset="-122"/>
              <a:ea typeface="思源黑体 CN Bold" panose="020B0800000000000000" pitchFamily="34" charset="-122"/>
            </a:endParaRPr>
          </a:p>
        </p:txBody>
      </p:sp>
      <p:cxnSp>
        <p:nvCxnSpPr>
          <p:cNvPr id="24" name="直接连接符 23"/>
          <p:cNvCxnSpPr/>
          <p:nvPr/>
        </p:nvCxnSpPr>
        <p:spPr>
          <a:xfrm>
            <a:off x="1968500" y="2660928"/>
            <a:ext cx="4069443" cy="0"/>
          </a:xfrm>
          <a:prstGeom prst="line">
            <a:avLst/>
          </a:prstGeom>
          <a:noFill/>
          <a:ln w="15875" cap="flat" cmpd="sng" algn="ctr">
            <a:solidFill>
              <a:srgbClr val="23519D"/>
            </a:solidFill>
            <a:prstDash val="solid"/>
            <a:miter lim="800000"/>
          </a:ln>
          <a:effectLst/>
        </p:spPr>
      </p:cxnSp>
      <p:sp>
        <p:nvSpPr>
          <p:cNvPr id="25" name="文本框 24"/>
          <p:cNvSpPr txBox="1"/>
          <p:nvPr/>
        </p:nvSpPr>
        <p:spPr>
          <a:xfrm>
            <a:off x="1818005" y="2867025"/>
            <a:ext cx="4903470" cy="1124585"/>
          </a:xfrm>
          <a:prstGeom prst="rect">
            <a:avLst/>
          </a:prstGeom>
          <a:noFill/>
        </p:spPr>
        <p:txBody>
          <a:bodyPr wrap="square" rtlCol="0">
            <a:spAutoFit/>
          </a:bodyPr>
          <a:lstStyle/>
          <a:p>
            <a:pPr marL="285750" marR="0" lvl="0" indent="-285750"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0" lang="zh-CN" altLang="en-US" sz="2400" b="0" i="0" u="none" strike="noStrike" kern="0" cap="none" spc="2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rPr>
              <a:t>国内</a:t>
            </a:r>
            <a:r>
              <a:rPr lang="zh-CN" altLang="en-US" sz="2400" kern="0" spc="200" dirty="0">
                <a:solidFill>
                  <a:prstClr val="black">
                    <a:lumMod val="75000"/>
                    <a:lumOff val="25000"/>
                  </a:prstClr>
                </a:solidFill>
                <a:latin typeface="思源黑体 CN Light" panose="020B0300000000000000" pitchFamily="34" charset="-122"/>
                <a:ea typeface="思源黑体 CN Light" panose="020B0300000000000000" pitchFamily="34" charset="-122"/>
              </a:rPr>
              <a:t>政策利好</a:t>
            </a:r>
            <a:endParaRPr lang="zh-CN" altLang="en-US" sz="2400" kern="0" spc="200" dirty="0">
              <a:solidFill>
                <a:prstClr val="black">
                  <a:lumMod val="75000"/>
                  <a:lumOff val="25000"/>
                </a:prstClr>
              </a:solidFill>
              <a:latin typeface="思源黑体 CN Light" panose="020B0300000000000000" pitchFamily="34" charset="-122"/>
              <a:ea typeface="思源黑体 CN Light" panose="020B0300000000000000" pitchFamily="34" charset="-122"/>
            </a:endParaRPr>
          </a:p>
          <a:p>
            <a:pPr marL="285750" marR="0" lvl="0" indent="-285750"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0" lang="zh-CN" altLang="en-US" sz="2400" b="0" i="0" u="none" strike="noStrike" kern="0" cap="none" spc="2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rPr>
              <a:t>对比传统物资管理平台的优势</a:t>
            </a:r>
            <a:endParaRPr kumimoji="0" lang="zh-CN" altLang="en-US" sz="2400" b="0" i="0" u="none" strike="noStrike" kern="0" cap="none" spc="2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endParaRPr>
          </a:p>
        </p:txBody>
      </p:sp>
      <p:sp>
        <p:nvSpPr>
          <p:cNvPr id="32" name="等腰三角形 31"/>
          <p:cNvSpPr/>
          <p:nvPr/>
        </p:nvSpPr>
        <p:spPr>
          <a:xfrm rot="16200000" flipV="1">
            <a:off x="-2357058" y="-329229"/>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9" name="灯片编号占位符 8"/>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01 </a:t>
            </a:r>
            <a:r>
              <a:rPr lang="zh-CN" altLang="en-US">
                <a:latin typeface="Arial" panose="020B0604020202020204" pitchFamily="34" charset="0"/>
                <a:ea typeface="微软雅黑" panose="020B0503020204020204" pitchFamily="34" charset="-122"/>
                <a:sym typeface="Arial" panose="020B0604020202020204" pitchFamily="34" charset="0"/>
              </a:rPr>
              <a:t>为什么要使用区块链</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占位符 14"/>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395" b="1395"/>
          <a:stretch>
            <a:fillRect/>
          </a:stretch>
        </p:blipFill>
        <p:spPr/>
      </p:pic>
      <p:sp>
        <p:nvSpPr>
          <p:cNvPr id="11" name="文本框 10"/>
          <p:cNvSpPr txBox="1"/>
          <p:nvPr/>
        </p:nvSpPr>
        <p:spPr>
          <a:xfrm>
            <a:off x="6593047" y="1704638"/>
            <a:ext cx="2793423"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国内</a:t>
            </a:r>
            <a:r>
              <a:rPr lang="zh-CN" altLang="en-US" sz="2400" b="1" kern="0" spc="200" dirty="0">
                <a:solidFill>
                  <a:schemeClr val="accent1">
                    <a:lumMod val="60000"/>
                    <a:lumOff val="40000"/>
                  </a:schemeClr>
                </a:solidFill>
                <a:latin typeface="思源黑体 CN Light" panose="020B0300000000000000" pitchFamily="34" charset="-122"/>
                <a:ea typeface="思源黑体 CN Light" panose="020B0300000000000000" pitchFamily="34" charset="-122"/>
                <a:sym typeface="+mn-ea"/>
              </a:rPr>
              <a:t>政策利好</a:t>
            </a:r>
            <a:endParaRPr kumimoji="0" lang="zh-CN" altLang="en-US" sz="2400" b="1" i="0" u="none" strike="noStrike" kern="0" cap="none" spc="200" normalizeH="0" baseline="0" noProof="0" dirty="0">
              <a:ln>
                <a:noFill/>
              </a:ln>
              <a:solidFill>
                <a:schemeClr val="accent1">
                  <a:lumMod val="60000"/>
                  <a:lumOff val="40000"/>
                </a:schemeClr>
              </a:solidFill>
              <a:effectLst>
                <a:outerShdw blurRad="165100" dist="88900" dir="2700000" algn="tl">
                  <a:srgbClr val="000000">
                    <a:alpha val="14000"/>
                  </a:srgbClr>
                </a:outerShdw>
              </a:effectLst>
              <a:uLnTx/>
              <a:uFillTx/>
              <a:latin typeface="思源黑体 CN Light" panose="020B0300000000000000" pitchFamily="34" charset="-122"/>
              <a:ea typeface="思源黑体 CN Light" panose="020B0300000000000000" pitchFamily="34" charset="-122"/>
              <a:cs typeface="+mn-ea"/>
              <a:sym typeface="+mn-ea"/>
            </a:endParaRPr>
          </a:p>
        </p:txBody>
      </p:sp>
      <p:sp>
        <p:nvSpPr>
          <p:cNvPr id="12" name="矩形 11"/>
          <p:cNvSpPr/>
          <p:nvPr/>
        </p:nvSpPr>
        <p:spPr>
          <a:xfrm>
            <a:off x="6593048" y="2322688"/>
            <a:ext cx="4097364" cy="3335655"/>
          </a:xfrm>
          <a:prstGeom prst="rect">
            <a:avLst/>
          </a:prstGeom>
        </p:spPr>
        <p:txBody>
          <a:bodyPr wrap="square">
            <a:spAutoFit/>
          </a:bodyPr>
          <a:lstStyle/>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2019年10月25日，中共中央政治局进行了第十八次集体学习。主席强调，把区块链作为核心技术自主创新重要突破口，加快推动区块链技术和产业创新发展。这是中国最高领导层首次公开对区块链定调，也预示着区块链行业将迎来一个大的突破、机遇与发展。</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讲话明确指出，要加快产业发展，发挥好市场优势，进一步打通创新链、应用链、价值链。</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基于区块链实现医疗物资流通管理系统将有很好的前景。</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p:cNvCxnSpPr/>
          <p:nvPr/>
        </p:nvCxnSpPr>
        <p:spPr>
          <a:xfrm>
            <a:off x="6073060" y="1704288"/>
            <a:ext cx="0" cy="356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01 </a:t>
            </a:r>
            <a:r>
              <a:rPr lang="zh-CN" altLang="en-US">
                <a:latin typeface="Arial" panose="020B0604020202020204" pitchFamily="34" charset="0"/>
                <a:ea typeface="微软雅黑" panose="020B0503020204020204" pitchFamily="34" charset="-122"/>
                <a:sym typeface="Arial" panose="020B0604020202020204" pitchFamily="34" charset="0"/>
              </a:rPr>
              <a:t>为什么要使用区块链</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占位符 14"/>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395" b="1395"/>
          <a:stretch>
            <a:fillRect/>
          </a:stretch>
        </p:blipFill>
        <p:spPr/>
      </p:pic>
      <p:sp>
        <p:nvSpPr>
          <p:cNvPr id="11" name="文本框 10"/>
          <p:cNvSpPr txBox="1"/>
          <p:nvPr/>
        </p:nvSpPr>
        <p:spPr>
          <a:xfrm>
            <a:off x="6593205" y="1704340"/>
            <a:ext cx="4925695" cy="607695"/>
          </a:xfrm>
          <a:prstGeom prst="rect">
            <a:avLst/>
          </a:prstGeom>
          <a:noFill/>
        </p:spPr>
        <p:txBody>
          <a:bodyPr wrap="square" rtlCol="0">
            <a:spAutoFit/>
          </a:bodyPr>
          <a:lstStyle/>
          <a:p>
            <a:pPr marR="0" lvl="0" indent="0" defTabSz="914400" eaLnBrk="1" fontAlgn="auto" latinLnBrk="0" hangingPunct="1">
              <a:lnSpc>
                <a:spcPct val="140000"/>
              </a:lnSpc>
              <a:spcBef>
                <a:spcPts val="0"/>
              </a:spcBef>
              <a:spcAft>
                <a:spcPts val="0"/>
              </a:spcAft>
              <a:buClrTx/>
              <a:buSzTx/>
              <a:buFont typeface="Arial" panose="020B0604020202020204" pitchFamily="34" charset="0"/>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对比传统物资管理平台的优势</a:t>
            </a:r>
            <a:endParaRPr kumimoji="0" lang="zh-CN" altLang="en-US" sz="2400" b="1" i="0" u="none" strike="noStrike" kern="0" cap="none" spc="200" normalizeH="0" baseline="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cs typeface="+mn-ea"/>
              <a:sym typeface="+mn-ea"/>
            </a:endParaRPr>
          </a:p>
        </p:txBody>
      </p:sp>
      <p:sp>
        <p:nvSpPr>
          <p:cNvPr id="12" name="矩形 11"/>
          <p:cNvSpPr/>
          <p:nvPr/>
        </p:nvSpPr>
        <p:spPr>
          <a:xfrm>
            <a:off x="6593048" y="2311893"/>
            <a:ext cx="4097364" cy="3925570"/>
          </a:xfrm>
          <a:prstGeom prst="rect">
            <a:avLst/>
          </a:prstGeom>
        </p:spPr>
        <p:txBody>
          <a:bodyPr wrap="square">
            <a:spAutoFit/>
          </a:bodyPr>
          <a:lstStyle/>
          <a:p>
            <a:pPr algn="just" defTabSz="913765">
              <a:lnSpc>
                <a:spcPct val="120000"/>
              </a:lnSpc>
              <a:defRPr/>
            </a:pPr>
            <a:r>
              <a:rPr kumimoji="1"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1. </a:t>
            </a: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事件：疫情期间武汉协和医院已经连续多日对外表示医疗物资不够用了。而湖北省红十字会官网于1月29日披露的一份捐赠物资使用情况表显示，在其总共发放的24.5万个口罩中，流向武汉协和医院的一共只有3000个未标注型号的口罩，而被媒体称为“莆田系医院”的武汉仁爱医院分到了1.8万个标注为KN95型号的口罩。针对红十字会分配效率与分配公平性的质疑与批评声迅速发酵。</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 </a:t>
            </a: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在医疗物资的捐赠、转移中，民众最关心的是透明性。而区块链是一个分布式的数据库，而且其不可篡改性也大大加强了透明性。能够更好的接受群众监督。</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p:cNvCxnSpPr/>
          <p:nvPr/>
        </p:nvCxnSpPr>
        <p:spPr>
          <a:xfrm>
            <a:off x="6073060" y="1704288"/>
            <a:ext cx="0" cy="356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15AA5A-1DD2-4F6E-B827-78DE0C147A80}" type="datetime1">
              <a:rPr lang="zh-CN" altLang="en-US" smtClean="0"/>
            </a:fld>
            <a:endParaRPr lang="zh-CN" altLang="en-US"/>
          </a:p>
        </p:txBody>
      </p:sp>
      <p:pic>
        <p:nvPicPr>
          <p:cNvPr id="30" name="图片占位符 29"/>
          <p:cNvPicPr>
            <a:picLocks noChangeAspect="1"/>
          </p:cNvPicPr>
          <p:nvPr/>
        </p:nvPicPr>
        <p:blipFill>
          <a:blip r:embed="rId1">
            <a:extLst>
              <a:ext uri="{28A0092B-C50C-407E-A947-70E740481C1C}">
                <a14:useLocalDpi xmlns:a14="http://schemas.microsoft.com/office/drawing/2010/main" val="0"/>
              </a:ext>
            </a:extLst>
          </a:blip>
          <a:srcRect l="39964" r="39964"/>
          <a:stretch>
            <a:fillRect/>
          </a:stretch>
        </p:blipFill>
        <p:spPr>
          <a:xfrm>
            <a:off x="8064345" y="80794"/>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pic>
      <p:sp>
        <p:nvSpPr>
          <p:cNvPr id="23" name="文本框 22"/>
          <p:cNvSpPr txBox="1"/>
          <p:nvPr/>
        </p:nvSpPr>
        <p:spPr>
          <a:xfrm>
            <a:off x="1818005" y="1682115"/>
            <a:ext cx="7512685" cy="15684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23519D"/>
                </a:solidFill>
                <a:effectLst/>
                <a:uLnTx/>
                <a:uFillTx/>
                <a:latin typeface="思源黑体 CN Bold" panose="020B0800000000000000" pitchFamily="34" charset="-122"/>
                <a:ea typeface="思源黑体 CN Bold" panose="020B0800000000000000" pitchFamily="34" charset="-122"/>
              </a:rPr>
              <a:t>02 </a:t>
            </a:r>
            <a:r>
              <a:rPr kumimoji="0" lang="zh-CN" altLang="en-US" sz="4800" b="0" i="0" u="none" strike="noStrike" kern="0" cap="none" spc="0" normalizeH="0" baseline="0" noProof="0" dirty="0">
                <a:ln>
                  <a:noFill/>
                </a:ln>
                <a:solidFill>
                  <a:srgbClr val="23519D"/>
                </a:solidFill>
                <a:effectLst/>
                <a:uLnTx/>
                <a:uFillTx/>
                <a:latin typeface="思源黑体 CN Light" panose="020B0300000000000000" pitchFamily="34" charset="-122"/>
                <a:ea typeface="思源黑体 CN Light" panose="020B0300000000000000" pitchFamily="34" charset="-122"/>
              </a:rPr>
              <a:t>丨</a:t>
            </a:r>
            <a:r>
              <a:rPr kumimoji="0" lang="zh-CN" altLang="en-US" sz="4800" b="0" i="0" u="none" strike="noStrike" kern="0" cap="none" spc="0" normalizeH="0" baseline="0" noProof="0" dirty="0">
                <a:ln>
                  <a:noFill/>
                </a:ln>
                <a:solidFill>
                  <a:srgbClr val="23519D"/>
                </a:solidFill>
                <a:effectLst/>
                <a:uLnTx/>
                <a:uFillTx/>
                <a:latin typeface="思源黑体 CN Bold" panose="020B0800000000000000" pitchFamily="34" charset="-122"/>
                <a:ea typeface="思源黑体 CN Bold" panose="020B0800000000000000" pitchFamily="34" charset="-122"/>
              </a:rPr>
              <a:t> </a:t>
            </a:r>
            <a:r>
              <a:rPr lang="en-US" altLang="zh-CN" sz="4000">
                <a:latin typeface="Arial" panose="020B0604020202020204" pitchFamily="34" charset="0"/>
                <a:ea typeface="微软雅黑" panose="020B0503020204020204" pitchFamily="34" charset="-122"/>
                <a:sym typeface="Arial" panose="020B0604020202020204" pitchFamily="34" charset="0"/>
              </a:rPr>
              <a:t>solidity</a:t>
            </a:r>
            <a:r>
              <a:rPr lang="zh-CN" altLang="en-US" sz="4000">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sz="4800">
              <a:latin typeface="Arial" panose="020B0604020202020204" pitchFamily="34" charset="0"/>
              <a:ea typeface="微软雅黑" panose="020B0503020204020204" pitchFamily="34" charset="-122"/>
              <a:sym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4800" b="0" i="0" u="none" strike="noStrike" kern="0" cap="none" spc="0" normalizeH="0" baseline="0" noProof="0" dirty="0">
              <a:ln>
                <a:noFill/>
              </a:ln>
              <a:solidFill>
                <a:srgbClr val="23519D"/>
              </a:solidFill>
              <a:effectLst/>
              <a:uLnTx/>
              <a:uFillTx/>
              <a:latin typeface="思源黑体 CN Bold" panose="020B0800000000000000" pitchFamily="34" charset="-122"/>
              <a:ea typeface="思源黑体 CN Bold" panose="020B0800000000000000" pitchFamily="34" charset="-122"/>
            </a:endParaRPr>
          </a:p>
        </p:txBody>
      </p:sp>
      <p:cxnSp>
        <p:nvCxnSpPr>
          <p:cNvPr id="24" name="直接连接符 23"/>
          <p:cNvCxnSpPr/>
          <p:nvPr/>
        </p:nvCxnSpPr>
        <p:spPr>
          <a:xfrm>
            <a:off x="1968500" y="2660928"/>
            <a:ext cx="4069443" cy="0"/>
          </a:xfrm>
          <a:prstGeom prst="line">
            <a:avLst/>
          </a:prstGeom>
          <a:noFill/>
          <a:ln w="15875" cap="flat" cmpd="sng" algn="ctr">
            <a:solidFill>
              <a:srgbClr val="23519D"/>
            </a:solidFill>
            <a:prstDash val="solid"/>
            <a:miter lim="800000"/>
          </a:ln>
          <a:effectLst/>
        </p:spPr>
      </p:cxnSp>
      <p:sp>
        <p:nvSpPr>
          <p:cNvPr id="25" name="文本框 24"/>
          <p:cNvSpPr txBox="1"/>
          <p:nvPr/>
        </p:nvSpPr>
        <p:spPr>
          <a:xfrm>
            <a:off x="1818005" y="2867025"/>
            <a:ext cx="4903470" cy="1641475"/>
          </a:xfrm>
          <a:prstGeom prst="rect">
            <a:avLst/>
          </a:prstGeom>
          <a:noFill/>
        </p:spPr>
        <p:txBody>
          <a:bodyPr wrap="square" rtlCol="0">
            <a:spAutoFit/>
          </a:bodyPr>
          <a:lstStyle/>
          <a:p>
            <a:pPr marL="285750" marR="0" lvl="0" indent="-285750"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0" lang="zh-CN" altLang="en-US" sz="2400" b="0" i="0" u="none" strike="noStrike" kern="0" cap="none" spc="2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rPr>
              <a:t>为什么用</a:t>
            </a:r>
            <a:r>
              <a:rPr kumimoji="0" lang="en-US" altLang="zh-CN" sz="2400" b="0" i="0" u="none" strike="noStrike" kern="0" cap="none" spc="2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rPr>
              <a:t>soilidity</a:t>
            </a:r>
            <a:endParaRPr lang="zh-CN" altLang="en-US" sz="2400" kern="0" spc="200" dirty="0">
              <a:solidFill>
                <a:prstClr val="black">
                  <a:lumMod val="75000"/>
                  <a:lumOff val="25000"/>
                </a:prstClr>
              </a:solidFill>
              <a:latin typeface="思源黑体 CN Light" panose="020B0300000000000000" pitchFamily="34" charset="-122"/>
              <a:ea typeface="思源黑体 CN Light" panose="020B0300000000000000" pitchFamily="34" charset="-122"/>
            </a:endParaRPr>
          </a:p>
          <a:p>
            <a:pPr marL="285750" marR="0" lvl="0" indent="-285750"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0" lang="zh-CN" altLang="en-US" sz="2400" b="0" i="0" u="none" strike="noStrike" kern="0" cap="none" spc="2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rPr>
              <a:t>代码设计</a:t>
            </a:r>
            <a:endParaRPr kumimoji="0" lang="zh-CN" altLang="en-US" sz="2400" b="0" i="0" u="none" strike="noStrike" kern="0" cap="none" spc="2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endParaRPr>
          </a:p>
          <a:p>
            <a:pPr marL="285750" marR="0" lvl="0" indent="-285750" defTabSz="914400" eaLnBrk="1" fontAlgn="auto" latinLnBrk="0" hangingPunct="1">
              <a:lnSpc>
                <a:spcPct val="140000"/>
              </a:lnSpc>
              <a:spcBef>
                <a:spcPts val="0"/>
              </a:spcBef>
              <a:spcAft>
                <a:spcPts val="0"/>
              </a:spcAft>
              <a:buClrTx/>
              <a:buSzTx/>
              <a:buFont typeface="Arial" panose="020B0604020202020204" pitchFamily="34" charset="0"/>
              <a:buChar char="•"/>
              <a:defRPr/>
            </a:pPr>
            <a:r>
              <a:rPr kumimoji="0" lang="zh-CN" altLang="en-US" sz="2400" b="0" i="0" u="none" strike="noStrike" kern="0" cap="none" spc="2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rPr>
              <a:t>代码逻辑分析</a:t>
            </a:r>
            <a:endParaRPr kumimoji="0" lang="zh-CN" altLang="en-US" sz="2400" b="0" i="0" u="none" strike="noStrike" kern="0" cap="none" spc="2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endParaRPr>
          </a:p>
        </p:txBody>
      </p:sp>
      <p:sp>
        <p:nvSpPr>
          <p:cNvPr id="32" name="等腰三角形 31"/>
          <p:cNvSpPr/>
          <p:nvPr/>
        </p:nvSpPr>
        <p:spPr>
          <a:xfrm rot="16200000" flipV="1">
            <a:off x="-2357058" y="-329229"/>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9" name="灯片编号占位符 8"/>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a:t>
            </a:r>
            <a:r>
              <a:rPr lang="en-US" altLang="zh-CN">
                <a:latin typeface="Arial" panose="020B0604020202020204" pitchFamily="34" charset="0"/>
                <a:ea typeface="微软雅黑" panose="020B0503020204020204" pitchFamily="34" charset="-122"/>
                <a:sym typeface="Arial" panose="020B0604020202020204" pitchFamily="34" charset="0"/>
              </a:rPr>
              <a:t>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en-US" altLang="zh-CN">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占位符 14"/>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395" b="1395"/>
          <a:stretch>
            <a:fillRect/>
          </a:stretch>
        </p:blipFill>
        <p:spPr/>
      </p:pic>
      <p:sp>
        <p:nvSpPr>
          <p:cNvPr id="11" name="文本框 10"/>
          <p:cNvSpPr txBox="1"/>
          <p:nvPr/>
        </p:nvSpPr>
        <p:spPr>
          <a:xfrm>
            <a:off x="6593205" y="1623695"/>
            <a:ext cx="3120390"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为什么用</a:t>
            </a:r>
            <a:r>
              <a:rPr lang="en-US" altLang="zh-CN"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solidity</a:t>
            </a:r>
            <a:endPar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endParaRPr>
          </a:p>
        </p:txBody>
      </p:sp>
      <p:sp>
        <p:nvSpPr>
          <p:cNvPr id="12" name="矩形 11"/>
          <p:cNvSpPr/>
          <p:nvPr/>
        </p:nvSpPr>
        <p:spPr>
          <a:xfrm>
            <a:off x="6593048" y="2322688"/>
            <a:ext cx="4097364" cy="2451100"/>
          </a:xfrm>
          <a:prstGeom prst="rect">
            <a:avLst/>
          </a:prstGeom>
        </p:spPr>
        <p:txBody>
          <a:bodyPr wrap="square">
            <a:spAutoFit/>
          </a:bodyPr>
          <a:lstStyle/>
          <a:p>
            <a:pPr algn="just" defTabSz="913765">
              <a:lnSpc>
                <a:spcPct val="120000"/>
              </a:lnSpc>
              <a:defRPr/>
            </a:pPr>
            <a:r>
              <a:rPr kumimoji="1"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1. </a:t>
            </a: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各种ICO大多通过以太坊进行编程。与比特币相比，以太坊的Solidity语言，图灵完备，可扩展性强。更重要的是语法层面并不复杂，它的语法接近于Javascript，是一种面向对象的语言。只要具备基本编程知识，都可以尝试在Solidity平台发自己的数字货币。</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 </a:t>
            </a: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国内有很好的合约代码编写测试平台：</a:t>
            </a:r>
            <a:r>
              <a:rPr kumimoji="1"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webase</a:t>
            </a:r>
            <a:endParaRPr kumimoji="1"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p:cNvCxnSpPr/>
          <p:nvPr/>
        </p:nvCxnSpPr>
        <p:spPr>
          <a:xfrm>
            <a:off x="6073060" y="1704288"/>
            <a:ext cx="0" cy="356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a:t>
            </a:r>
            <a:r>
              <a:rPr lang="en-US" altLang="zh-CN">
                <a:latin typeface="Arial" panose="020B0604020202020204" pitchFamily="34" charset="0"/>
                <a:ea typeface="微软雅黑" panose="020B0503020204020204" pitchFamily="34" charset="-122"/>
                <a:sym typeface="Arial" panose="020B0604020202020204" pitchFamily="34" charset="0"/>
              </a:rPr>
              <a:t>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占位符 14"/>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395" b="1395"/>
          <a:stretch>
            <a:fillRect/>
          </a:stretch>
        </p:blipFill>
        <p:spPr/>
      </p:pic>
      <p:sp>
        <p:nvSpPr>
          <p:cNvPr id="11" name="文本框 10"/>
          <p:cNvSpPr txBox="1"/>
          <p:nvPr/>
        </p:nvSpPr>
        <p:spPr>
          <a:xfrm>
            <a:off x="6593047" y="1705273"/>
            <a:ext cx="2793423"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数据结构设计</a:t>
            </a:r>
            <a:endPar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endParaRPr>
          </a:p>
        </p:txBody>
      </p:sp>
      <p:sp>
        <p:nvSpPr>
          <p:cNvPr id="12" name="矩形 11"/>
          <p:cNvSpPr/>
          <p:nvPr/>
        </p:nvSpPr>
        <p:spPr>
          <a:xfrm>
            <a:off x="6593048" y="2322688"/>
            <a:ext cx="4097364" cy="2745740"/>
          </a:xfrm>
          <a:prstGeom prst="rect">
            <a:avLst/>
          </a:prstGeom>
        </p:spPr>
        <p:txBody>
          <a:bodyPr wrap="square">
            <a:spAutoFit/>
          </a:bodyPr>
          <a:lstStyle/>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用户：</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struct User { // 这里的用户实体可以是任何，包括节点，用户，企业</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name;    // 用户实体的名称</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address addr;      // 用户地址</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location; //用户在区块链上地址</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role; //用户角色,暂时是 user，factory，hospital,god四类</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p:cNvCxnSpPr/>
          <p:nvPr/>
        </p:nvCxnSpPr>
        <p:spPr>
          <a:xfrm>
            <a:off x="6073060" y="1704288"/>
            <a:ext cx="0" cy="356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a:t>
            </a:r>
            <a:r>
              <a:rPr lang="en-US" altLang="zh-CN">
                <a:latin typeface="Arial" panose="020B0604020202020204" pitchFamily="34" charset="0"/>
                <a:ea typeface="微软雅黑" panose="020B0503020204020204" pitchFamily="34" charset="-122"/>
                <a:sym typeface="Arial" panose="020B0604020202020204" pitchFamily="34" charset="0"/>
              </a:rPr>
              <a:t>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占位符 14"/>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395" b="1395"/>
          <a:stretch>
            <a:fillRect/>
          </a:stretch>
        </p:blipFill>
        <p:spPr/>
      </p:pic>
      <p:sp>
        <p:nvSpPr>
          <p:cNvPr id="11" name="文本框 10"/>
          <p:cNvSpPr txBox="1"/>
          <p:nvPr/>
        </p:nvSpPr>
        <p:spPr>
          <a:xfrm>
            <a:off x="6593047" y="1705273"/>
            <a:ext cx="2793423"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数据结构设计</a:t>
            </a:r>
            <a:endPar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endParaRPr>
          </a:p>
        </p:txBody>
      </p:sp>
      <p:sp>
        <p:nvSpPr>
          <p:cNvPr id="12" name="矩形 11"/>
          <p:cNvSpPr/>
          <p:nvPr/>
        </p:nvSpPr>
        <p:spPr>
          <a:xfrm>
            <a:off x="6593048" y="2322688"/>
            <a:ext cx="4097364" cy="3630930"/>
          </a:xfrm>
          <a:prstGeom prst="rect">
            <a:avLst/>
          </a:prstGeom>
        </p:spPr>
        <p:txBody>
          <a:bodyPr wrap="square">
            <a:spAutoFit/>
          </a:bodyPr>
          <a:lstStyle/>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物资：</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struct Resource {</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address owner;      // 所有者地址</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uint256 resource_id;         //资源id</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location;    // 所在位置</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uint256 resource_num;        // 数量</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resource_name; //物资名字</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category;       // 类别 </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batch_code;  // 开始时间</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bool is_used;    // 到期时间</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img_url; //图片的url </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p:cNvCxnSpPr/>
          <p:nvPr/>
        </p:nvCxnSpPr>
        <p:spPr>
          <a:xfrm>
            <a:off x="6073060" y="1704288"/>
            <a:ext cx="0" cy="356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a:t>
            </a:r>
            <a:r>
              <a:rPr lang="en-US" altLang="zh-CN">
                <a:latin typeface="Arial" panose="020B0604020202020204" pitchFamily="34" charset="0"/>
                <a:ea typeface="微软雅黑" panose="020B0503020204020204" pitchFamily="34" charset="-122"/>
                <a:sym typeface="Arial" panose="020B0604020202020204" pitchFamily="34" charset="0"/>
              </a:rPr>
              <a:t>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占位符 14"/>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395" b="1395"/>
          <a:stretch>
            <a:fillRect/>
          </a:stretch>
        </p:blipFill>
        <p:spPr/>
      </p:pic>
      <p:sp>
        <p:nvSpPr>
          <p:cNvPr id="11" name="文本框 10"/>
          <p:cNvSpPr txBox="1"/>
          <p:nvPr/>
        </p:nvSpPr>
        <p:spPr>
          <a:xfrm>
            <a:off x="6593047" y="1705273"/>
            <a:ext cx="2793423"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数据结构设计</a:t>
            </a:r>
            <a:endPar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endParaRPr>
          </a:p>
        </p:txBody>
      </p:sp>
      <p:sp>
        <p:nvSpPr>
          <p:cNvPr id="12" name="矩形 11"/>
          <p:cNvSpPr/>
          <p:nvPr/>
        </p:nvSpPr>
        <p:spPr>
          <a:xfrm>
            <a:off x="6593048" y="2322688"/>
            <a:ext cx="4097364" cy="2451100"/>
          </a:xfrm>
          <a:prstGeom prst="rect">
            <a:avLst/>
          </a:prstGeom>
        </p:spPr>
        <p:txBody>
          <a:bodyPr wrap="square">
            <a:spAutoFit/>
          </a:bodyPr>
          <a:lstStyle/>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交易记录：</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struct Transaction {</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address from;     // 转让方地址</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address to;       // 接受方地址</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uint256 resource_id; // 资源编号</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time;      // 交易时间</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string info;      // 交易信息</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p:cNvCxnSpPr/>
          <p:nvPr/>
        </p:nvCxnSpPr>
        <p:spPr>
          <a:xfrm>
            <a:off x="6073060" y="1704288"/>
            <a:ext cx="0" cy="356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a:t>
            </a:r>
            <a:r>
              <a:rPr lang="en-US" altLang="zh-CN">
                <a:latin typeface="Arial" panose="020B0604020202020204" pitchFamily="34" charset="0"/>
                <a:ea typeface="微软雅黑" panose="020B0503020204020204" pitchFamily="34" charset="-122"/>
                <a:sym typeface="Arial" panose="020B0604020202020204" pitchFamily="34" charset="0"/>
              </a:rPr>
              <a:t>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占位符 14"/>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395" b="1395"/>
          <a:stretch>
            <a:fillRect/>
          </a:stretch>
        </p:blipFill>
        <p:spPr/>
      </p:pic>
      <p:sp>
        <p:nvSpPr>
          <p:cNvPr id="11" name="文本框 10"/>
          <p:cNvSpPr txBox="1"/>
          <p:nvPr/>
        </p:nvSpPr>
        <p:spPr>
          <a:xfrm>
            <a:off x="6593047" y="1705273"/>
            <a:ext cx="2793423" cy="534035"/>
          </a:xfrm>
          <a:prstGeom prst="rect">
            <a:avLst/>
          </a:prstGeom>
          <a:noFill/>
        </p:spPr>
        <p:txBody>
          <a:bodyPr wrap="square" rtlCol="0">
            <a:spAutoFit/>
          </a:bodyPr>
          <a:lstStyle/>
          <a:p>
            <a:pPr marR="0" indent="0" defTabSz="914400" fontAlgn="auto">
              <a:lnSpc>
                <a:spcPct val="120000"/>
              </a:lnSpc>
              <a:buClrTx/>
              <a:buSzTx/>
              <a:buFontTx/>
              <a:buNone/>
              <a:defRPr/>
            </a:pPr>
            <a:r>
              <a:rPr lang="zh-CN" altLang="en-US" sz="2400" b="1" kern="0" spc="200" noProof="0" dirty="0">
                <a:solidFill>
                  <a:schemeClr val="accent1">
                    <a:lumMod val="60000"/>
                    <a:lumOff val="40000"/>
                  </a:schemeClr>
                </a:solidFill>
                <a:latin typeface="思源黑体 CN Light" panose="020B0300000000000000" pitchFamily="34" charset="-122"/>
                <a:ea typeface="思源黑体 CN Light" panose="020B0300000000000000" pitchFamily="34" charset="-122"/>
                <a:sym typeface="+mn-ea"/>
              </a:rPr>
              <a:t>接口设计</a:t>
            </a:r>
            <a:endParaRPr lang="zh-CN" altLang="en-US" sz="2400" b="1" kern="0" spc="200" noProof="0" dirty="0">
              <a:solidFill>
                <a:schemeClr val="accent1">
                  <a:lumMod val="60000"/>
                  <a:lumOff val="40000"/>
                </a:schemeClr>
              </a:solidFill>
              <a:latin typeface="思源黑体 CN Light" panose="020B0300000000000000" pitchFamily="34" charset="-122"/>
              <a:ea typeface="思源黑体 CN Light" panose="020B0300000000000000" pitchFamily="34" charset="-122"/>
              <a:sym typeface="+mn-ea"/>
            </a:endParaRPr>
          </a:p>
        </p:txBody>
      </p:sp>
      <p:sp>
        <p:nvSpPr>
          <p:cNvPr id="12" name="矩形 11"/>
          <p:cNvSpPr/>
          <p:nvPr/>
        </p:nvSpPr>
        <p:spPr>
          <a:xfrm>
            <a:off x="6593048" y="2322688"/>
            <a:ext cx="4097364" cy="681355"/>
          </a:xfrm>
          <a:prstGeom prst="rect">
            <a:avLst/>
          </a:prstGeom>
        </p:spPr>
        <p:txBody>
          <a:bodyPr wrap="square">
            <a:spAutoFit/>
          </a:bodyPr>
          <a:lstStyle/>
          <a:p>
            <a:pPr algn="just" defTabSz="913765">
              <a:lnSpc>
                <a:spcPct val="120000"/>
              </a:lnSpc>
              <a:defRPr/>
            </a:pP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主要接口：</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3765">
              <a:lnSpc>
                <a:spcPct val="120000"/>
              </a:lnSpc>
              <a:defRPr/>
            </a:pP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p:cNvCxnSpPr/>
          <p:nvPr/>
        </p:nvCxnSpPr>
        <p:spPr>
          <a:xfrm>
            <a:off x="6073060" y="1704288"/>
            <a:ext cx="0" cy="356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graphicFrame>
        <p:nvGraphicFramePr>
          <p:cNvPr id="3" name="表格 2"/>
          <p:cNvGraphicFramePr/>
          <p:nvPr>
            <p:custDataLst>
              <p:tags r:id="rId3"/>
            </p:custDataLst>
          </p:nvPr>
        </p:nvGraphicFramePr>
        <p:xfrm>
          <a:off x="6221730" y="2873375"/>
          <a:ext cx="5637530" cy="1264920"/>
        </p:xfrm>
        <a:graphic>
          <a:graphicData uri="http://schemas.openxmlformats.org/drawingml/2006/table">
            <a:tbl>
              <a:tblPr firstRow="1" bandRow="1">
                <a:tableStyleId>{5940675A-B579-460E-94D1-54222C63F5DA}</a:tableStyleId>
              </a:tblPr>
              <a:tblGrid>
                <a:gridCol w="2818765"/>
                <a:gridCol w="2818765"/>
              </a:tblGrid>
              <a:tr h="210820">
                <a:tc>
                  <a:txBody>
                    <a:bodyPr/>
                    <a:p>
                      <a:pPr indent="0">
                        <a:buNone/>
                      </a:pPr>
                      <a:r>
                        <a:rPr lang="zh-CN" altLang="en-US" sz="1100" b="1">
                          <a:latin typeface="宋体" panose="02010600030101010101" pitchFamily="2" charset="-122"/>
                          <a:cs typeface="宋体" panose="02010600030101010101" pitchFamily="2" charset="-122"/>
                        </a:rPr>
                        <a:t>函数名称</a:t>
                      </a:r>
                      <a:endParaRPr lang="zh-CN" altLang="en-US" sz="11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100" b="1">
                          <a:latin typeface="宋体" panose="02010600030101010101" pitchFamily="2" charset="-122"/>
                          <a:cs typeface="宋体" panose="02010600030101010101" pitchFamily="2" charset="-122"/>
                        </a:rPr>
                        <a:t>功能</a:t>
                      </a:r>
                      <a:endParaRPr lang="zh-CN" altLang="en-US" sz="11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p>
                      <a:pPr indent="0">
                        <a:buNone/>
                      </a:pPr>
                      <a:r>
                        <a:rPr lang="en-US" altLang="zh-CN" sz="1100" b="0">
                          <a:latin typeface="宋体" panose="02010600030101010101" pitchFamily="2" charset="-122"/>
                          <a:cs typeface="宋体" panose="02010600030101010101" pitchFamily="2" charset="-122"/>
                        </a:rPr>
                        <a:t>registerResource</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100" b="0">
                          <a:latin typeface="宋体" panose="02010600030101010101" pitchFamily="2" charset="-122"/>
                          <a:cs typeface="宋体" panose="02010600030101010101" pitchFamily="2" charset="-122"/>
                        </a:rPr>
                        <a:t>登记资源</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p>
                      <a:pPr indent="0">
                        <a:buNone/>
                      </a:pPr>
                      <a:r>
                        <a:rPr lang="en-US" altLang="zh-CN" sz="1100" b="0">
                          <a:latin typeface="宋体" panose="02010600030101010101" pitchFamily="2" charset="-122"/>
                          <a:cs typeface="宋体" panose="02010600030101010101" pitchFamily="2" charset="-122"/>
                        </a:rPr>
                        <a:t>transferResource</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100" b="0">
                          <a:latin typeface="宋体" panose="02010600030101010101" pitchFamily="2" charset="-122"/>
                          <a:cs typeface="宋体" panose="02010600030101010101" pitchFamily="2" charset="-122"/>
                        </a:rPr>
                        <a:t>资源转让</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p>
                      <a:pPr indent="0">
                        <a:buNone/>
                      </a:pPr>
                      <a:r>
                        <a:rPr lang="en-US" altLang="zh-CN" sz="1100" b="0">
                          <a:latin typeface="宋体" panose="02010600030101010101" pitchFamily="2" charset="-122"/>
                          <a:cs typeface="宋体" panose="02010600030101010101" pitchFamily="2" charset="-122"/>
                        </a:rPr>
                        <a:t>deleteResource</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100" b="0">
                          <a:latin typeface="宋体" panose="02010600030101010101" pitchFamily="2" charset="-122"/>
                          <a:cs typeface="宋体" panose="02010600030101010101" pitchFamily="2" charset="-122"/>
                        </a:rPr>
                        <a:t>资源消耗</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p>
                      <a:pPr indent="0">
                        <a:buNone/>
                      </a:pPr>
                      <a:r>
                        <a:rPr lang="en-US" altLang="zh-CN" sz="1100" b="0">
                          <a:latin typeface="宋体" panose="02010600030101010101" pitchFamily="2" charset="-122"/>
                          <a:cs typeface="宋体" panose="02010600030101010101" pitchFamily="2" charset="-122"/>
                        </a:rPr>
                        <a:t>registerUser</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100" b="0">
                          <a:latin typeface="宋体" panose="02010600030101010101" pitchFamily="2" charset="-122"/>
                          <a:cs typeface="宋体" panose="02010600030101010101" pitchFamily="2" charset="-122"/>
                        </a:rPr>
                        <a:t>注册用户</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p>
                      <a:pPr indent="0">
                        <a:buNone/>
                      </a:pPr>
                      <a:r>
                        <a:rPr lang="en-US" altLang="zh-CN" sz="1100" b="0">
                          <a:latin typeface="宋体" panose="02010600030101010101" pitchFamily="2" charset="-122"/>
                          <a:cs typeface="宋体" panose="02010600030101010101" pitchFamily="2" charset="-122"/>
                        </a:rPr>
                        <a:t>getLogByRid</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100" b="0">
                          <a:latin typeface="宋体" panose="02010600030101010101" pitchFamily="2" charset="-122"/>
                          <a:cs typeface="宋体" panose="02010600030101010101" pitchFamily="2" charset="-122"/>
                        </a:rPr>
                        <a:t>查询对应</a:t>
                      </a:r>
                      <a:r>
                        <a:rPr lang="en-US" altLang="zh-CN" sz="1100" b="0">
                          <a:latin typeface="宋体" panose="02010600030101010101" pitchFamily="2" charset="-122"/>
                          <a:cs typeface="宋体" panose="02010600030101010101" pitchFamily="2" charset="-122"/>
                        </a:rPr>
                        <a:t>rid</a:t>
                      </a:r>
                      <a:r>
                        <a:rPr lang="zh-CN" altLang="en-US" sz="1100" b="0">
                          <a:latin typeface="宋体" panose="02010600030101010101" pitchFamily="2" charset="-122"/>
                          <a:cs typeface="宋体" panose="02010600030101010101" pitchFamily="2" charset="-122"/>
                        </a:rPr>
                        <a:t>的资源的交易记录，用于溯源</a:t>
                      </a:r>
                      <a:endParaRPr lang="zh-CN" altLang="en-US" sz="11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1974" y="648200"/>
            <a:ext cx="1454244" cy="369332"/>
          </a:xfrm>
          <a:prstGeom prst="rect">
            <a:avLst/>
          </a:prstGeom>
          <a:noFill/>
        </p:spPr>
        <p:txBody>
          <a:bodyPr wrap="none" rtlCol="0">
            <a:spAutoFit/>
          </a:bodyPr>
          <a:lstStyle/>
          <a:p>
            <a:r>
              <a:rPr lang="en-US" altLang="zh-CN"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日期占位符 1"/>
          <p:cNvSpPr>
            <a:spLocks noGrp="1"/>
          </p:cNvSpPr>
          <p:nvPr>
            <p:ph type="dt" sz="half" idx="10"/>
          </p:nvPr>
        </p:nvSpPr>
        <p:spPr/>
        <p:txBody>
          <a:bodyPr/>
          <a:lstStyle/>
          <a:p>
            <a:fld id="{E941DEE7-45B6-4683-B219-A81BA956F1CB}"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616440" y="2250625"/>
            <a:ext cx="2700496" cy="643468"/>
            <a:chOff x="669527" y="2250625"/>
            <a:chExt cx="2700496" cy="643468"/>
          </a:xfrm>
        </p:grpSpPr>
        <p:sp>
          <p:nvSpPr>
            <p:cNvPr id="6" name="文本占位符 64"/>
            <p:cNvSpPr txBox="1"/>
            <p:nvPr/>
          </p:nvSpPr>
          <p:spPr>
            <a:xfrm>
              <a:off x="1617349" y="2692938"/>
              <a:ext cx="1591956" cy="165414"/>
            </a:xfrm>
            <a:prstGeom prst="rect">
              <a:avLst/>
            </a:prstGeom>
          </p:spPr>
          <p:txBody>
            <a:bodyPr vert="horz" lIns="0" tIns="0" rIns="0" bIns="0" rtlCol="0" anchor="ctr" anchorCtr="0">
              <a:noAutofit/>
            </a:bodyPr>
            <a:lstStyle>
              <a:lvl1pPr marL="0" indent="0" algn="just" defTabSz="914400" rtl="0" eaLnBrk="1" latinLnBrk="0" hangingPunct="1">
                <a:lnSpc>
                  <a:spcPct val="90000"/>
                </a:lnSpc>
                <a:spcBef>
                  <a:spcPts val="1000"/>
                </a:spcBef>
                <a:buFontTx/>
                <a:buNone/>
                <a:defRPr sz="12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吴伟松</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占位符 67"/>
            <p:cNvSpPr txBox="1"/>
            <p:nvPr/>
          </p:nvSpPr>
          <p:spPr>
            <a:xfrm>
              <a:off x="1607414" y="2345625"/>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a:sym typeface="+mn-ea"/>
                </a:rPr>
                <a:t>项目设计</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占位符 7"/>
            <p:cNvSpPr txBox="1"/>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sz="5400" dirty="0">
                  <a:latin typeface="Arial" panose="020B0604020202020204" pitchFamily="34" charset="0"/>
                  <a:ea typeface="微软雅黑" panose="020B0503020204020204" pitchFamily="34" charset="-122"/>
                  <a:sym typeface="Arial" panose="020B0604020202020204" pitchFamily="34" charset="0"/>
                </a:rPr>
                <a:t>01</a:t>
              </a:r>
              <a:endParaRPr lang="en-US" sz="54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616440" y="3960672"/>
            <a:ext cx="2700496" cy="643468"/>
            <a:chOff x="669527" y="2250625"/>
            <a:chExt cx="2700496" cy="643468"/>
          </a:xfrm>
        </p:grpSpPr>
        <p:sp>
          <p:nvSpPr>
            <p:cNvPr id="10" name="文本占位符 64"/>
            <p:cNvSpPr txBox="1"/>
            <p:nvPr/>
          </p:nvSpPr>
          <p:spPr>
            <a:xfrm>
              <a:off x="1617349" y="2692938"/>
              <a:ext cx="1591956" cy="165414"/>
            </a:xfrm>
            <a:prstGeom prst="rect">
              <a:avLst/>
            </a:prstGeom>
          </p:spPr>
          <p:txBody>
            <a:bodyPr vert="horz" lIns="0" tIns="0" rIns="0" bIns="0" rtlCol="0" anchor="ctr" anchorCtr="0">
              <a:noAutofit/>
            </a:bodyPr>
            <a:lstStyle>
              <a:lvl1pPr marL="0" indent="0" algn="just" defTabSz="914400" rtl="0" eaLnBrk="1" latinLnBrk="0" hangingPunct="1">
                <a:lnSpc>
                  <a:spcPct val="90000"/>
                </a:lnSpc>
                <a:spcBef>
                  <a:spcPts val="1000"/>
                </a:spcBef>
                <a:buFontTx/>
                <a:buNone/>
                <a:defRPr sz="12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王子成</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占位符 67"/>
            <p:cNvSpPr txBox="1"/>
            <p:nvPr/>
          </p:nvSpPr>
          <p:spPr>
            <a:xfrm>
              <a:off x="1607414" y="2345625"/>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项目前端</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占位符 7"/>
            <p:cNvSpPr txBox="1"/>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sz="5400" dirty="0">
                  <a:latin typeface="Arial" panose="020B0604020202020204" pitchFamily="34" charset="0"/>
                  <a:ea typeface="微软雅黑" panose="020B0503020204020204" pitchFamily="34" charset="-122"/>
                  <a:sym typeface="Arial" panose="020B0604020202020204" pitchFamily="34" charset="0"/>
                </a:rPr>
                <a:t>04</a:t>
              </a:r>
              <a:endParaRPr lang="en-US" sz="54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12"/>
          <p:cNvGrpSpPr/>
          <p:nvPr/>
        </p:nvGrpSpPr>
        <p:grpSpPr>
          <a:xfrm>
            <a:off x="2920864" y="2250625"/>
            <a:ext cx="2700496" cy="643468"/>
            <a:chOff x="669527" y="2250625"/>
            <a:chExt cx="2700496" cy="643468"/>
          </a:xfrm>
        </p:grpSpPr>
        <p:sp>
          <p:nvSpPr>
            <p:cNvPr id="14" name="文本占位符 64"/>
            <p:cNvSpPr txBox="1"/>
            <p:nvPr/>
          </p:nvSpPr>
          <p:spPr>
            <a:xfrm>
              <a:off x="1617349" y="2692938"/>
              <a:ext cx="1175240" cy="165414"/>
            </a:xfrm>
            <a:prstGeom prst="rect">
              <a:avLst/>
            </a:prstGeom>
          </p:spPr>
          <p:txBody>
            <a:bodyPr vert="horz" lIns="0" tIns="0" rIns="0" bIns="0" rtlCol="0" anchor="ctr" anchorCtr="0">
              <a:noAutofit/>
            </a:bodyPr>
            <a:lstStyle>
              <a:defPPr>
                <a:defRPr lang="zh-CN"/>
              </a:defPPr>
              <a:lvl1pPr indent="0" algn="just">
                <a:lnSpc>
                  <a:spcPct val="120000"/>
                </a:lnSpc>
                <a:spcBef>
                  <a:spcPts val="0"/>
                </a:spcBef>
                <a:buFontTx/>
                <a:buNone/>
                <a:defRPr sz="1600">
                  <a:solidFill>
                    <a:schemeClr val="tx1">
                      <a:lumMod val="50000"/>
                      <a:lumOff val="50000"/>
                    </a:schemeClr>
                  </a:solidFill>
                  <a:cs typeface="+mn-ea"/>
                </a:defRPr>
              </a:lvl1pPr>
              <a:lvl2pPr marL="685800" indent="-228600">
                <a:lnSpc>
                  <a:spcPct val="90000"/>
                </a:lnSpc>
                <a:spcBef>
                  <a:spcPts val="500"/>
                </a:spcBef>
                <a:buFont typeface="Arial" panose="020B0604020202020204" pitchFamily="34" charset="0"/>
                <a:buChar char="•"/>
                <a:defRPr sz="2000"/>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defRPr sz="1600"/>
              </a:lvl4pPr>
              <a:lvl5pPr marL="2057400" indent="-228600">
                <a:lnSpc>
                  <a:spcPct val="9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latin typeface="Arial" panose="020B0604020202020204" pitchFamily="34" charset="0"/>
                  <a:ea typeface="微软雅黑" panose="020B0503020204020204" pitchFamily="34" charset="-122"/>
                  <a:sym typeface="Arial" panose="020B0604020202020204" pitchFamily="34" charset="0"/>
                </a:rPr>
                <a:t>丘玉刚</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占位符 67"/>
            <p:cNvSpPr txBox="1"/>
            <p:nvPr/>
          </p:nvSpPr>
          <p:spPr>
            <a:xfrm>
              <a:off x="1607414" y="2345625"/>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a:sym typeface="+mn-ea"/>
                </a:rPr>
                <a:t>区块链应用</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文本占位符 7"/>
            <p:cNvSpPr txBox="1"/>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sz="5400" dirty="0">
                  <a:latin typeface="Arial" panose="020B0604020202020204" pitchFamily="34" charset="0"/>
                  <a:ea typeface="微软雅黑" panose="020B0503020204020204" pitchFamily="34" charset="-122"/>
                  <a:sym typeface="Arial" panose="020B0604020202020204" pitchFamily="34" charset="0"/>
                </a:rPr>
                <a:t>02</a:t>
              </a:r>
              <a:endParaRPr lang="en-US" sz="54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nvGrpSpPr>
        <p:grpSpPr>
          <a:xfrm>
            <a:off x="2920864" y="3960672"/>
            <a:ext cx="2700496" cy="643468"/>
            <a:chOff x="669527" y="2250625"/>
            <a:chExt cx="2700496" cy="643468"/>
          </a:xfrm>
        </p:grpSpPr>
        <p:sp>
          <p:nvSpPr>
            <p:cNvPr id="18" name="文本占位符 64"/>
            <p:cNvSpPr txBox="1"/>
            <p:nvPr/>
          </p:nvSpPr>
          <p:spPr>
            <a:xfrm>
              <a:off x="1617349" y="2692938"/>
              <a:ext cx="1591956" cy="165414"/>
            </a:xfrm>
            <a:prstGeom prst="rect">
              <a:avLst/>
            </a:prstGeom>
          </p:spPr>
          <p:txBody>
            <a:bodyPr vert="horz" lIns="0" tIns="0" rIns="0" bIns="0" rtlCol="0" anchor="ctr" anchorCtr="0">
              <a:noAutofit/>
            </a:bodyPr>
            <a:lstStyle>
              <a:lvl1pPr marL="0" indent="0" algn="just" defTabSz="914400" rtl="0" eaLnBrk="1" latinLnBrk="0" hangingPunct="1">
                <a:lnSpc>
                  <a:spcPct val="90000"/>
                </a:lnSpc>
                <a:spcBef>
                  <a:spcPts val="1000"/>
                </a:spcBef>
                <a:buFontTx/>
                <a:buNone/>
                <a:defRPr sz="12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王伟能</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文本占位符 67"/>
            <p:cNvSpPr txBox="1"/>
            <p:nvPr/>
          </p:nvSpPr>
          <p:spPr>
            <a:xfrm>
              <a:off x="1607414" y="2345625"/>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项目测试</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文本占位符 7"/>
            <p:cNvSpPr txBox="1"/>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sz="5400" dirty="0">
                  <a:latin typeface="Arial" panose="020B0604020202020204" pitchFamily="34" charset="0"/>
                  <a:ea typeface="微软雅黑" panose="020B0503020204020204" pitchFamily="34" charset="-122"/>
                  <a:sym typeface="Arial" panose="020B0604020202020204" pitchFamily="34" charset="0"/>
                </a:rPr>
                <a:t>05</a:t>
              </a:r>
              <a:endParaRPr lang="en-US" sz="54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5225289" y="2250625"/>
            <a:ext cx="2700496" cy="643468"/>
            <a:chOff x="669527" y="2250625"/>
            <a:chExt cx="2700496" cy="643468"/>
          </a:xfrm>
        </p:grpSpPr>
        <p:sp>
          <p:nvSpPr>
            <p:cNvPr id="22" name="文本占位符 64"/>
            <p:cNvSpPr txBox="1"/>
            <p:nvPr/>
          </p:nvSpPr>
          <p:spPr>
            <a:xfrm>
              <a:off x="1617349" y="2692938"/>
              <a:ext cx="1591956" cy="165414"/>
            </a:xfrm>
            <a:prstGeom prst="rect">
              <a:avLst/>
            </a:prstGeom>
          </p:spPr>
          <p:txBody>
            <a:bodyPr vert="horz" lIns="0" tIns="0" rIns="0" bIns="0" rtlCol="0" anchor="ctr" anchorCtr="0">
              <a:noAutofit/>
            </a:bodyPr>
            <a:lstStyle>
              <a:lvl1pPr marL="0" indent="0" algn="just" defTabSz="914400" rtl="0" eaLnBrk="1" latinLnBrk="0" hangingPunct="1">
                <a:lnSpc>
                  <a:spcPct val="90000"/>
                </a:lnSpc>
                <a:spcBef>
                  <a:spcPts val="1000"/>
                </a:spcBef>
                <a:buFontTx/>
                <a:buNone/>
                <a:defRPr sz="12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柳智烨</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文本占位符 67"/>
            <p:cNvSpPr txBox="1"/>
            <p:nvPr/>
          </p:nvSpPr>
          <p:spPr>
            <a:xfrm>
              <a:off x="1607414" y="2345625"/>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项目后端</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占位符 7"/>
            <p:cNvSpPr txBox="1"/>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sz="5400" dirty="0">
                  <a:latin typeface="Arial" panose="020B0604020202020204" pitchFamily="34" charset="0"/>
                  <a:ea typeface="微软雅黑" panose="020B0503020204020204" pitchFamily="34" charset="-122"/>
                  <a:sym typeface="Arial" panose="020B0604020202020204" pitchFamily="34" charset="0"/>
                </a:rPr>
                <a:t>03</a:t>
              </a:r>
              <a:endParaRPr lang="en-US" sz="5400"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0" name="图片占位符 29"/>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39964" r="39964"/>
          <a:stretch>
            <a:fillRect/>
          </a:stretch>
        </p:blipFill>
        <p:spPr/>
      </p:pic>
      <p:sp>
        <p:nvSpPr>
          <p:cNvPr id="29" name="灯片编号占位符 28"/>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1746250" y="1182370"/>
            <a:ext cx="5967730"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代码逻辑分析</a:t>
            </a:r>
            <a:r>
              <a:rPr lang="en-US" altLang="zh-CN"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a:t>
            </a:r>
            <a:r>
              <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registerResource</a:t>
            </a:r>
            <a:endPar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endParaRPr>
          </a:p>
        </p:txBody>
      </p:sp>
      <p:pic>
        <p:nvPicPr>
          <p:cNvPr id="18" name="图片 17"/>
          <p:cNvPicPr>
            <a:picLocks noChangeAspect="1"/>
          </p:cNvPicPr>
          <p:nvPr/>
        </p:nvPicPr>
        <p:blipFill>
          <a:blip r:embed="rId1"/>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7" name="图片占位符 6" descr="registerResource2 (1)"/>
          <p:cNvPicPr>
            <a:picLocks noChangeAspect="1"/>
          </p:cNvPicPr>
          <p:nvPr>
            <p:ph type="pic" sz="quarter" idx="13"/>
          </p:nvPr>
        </p:nvPicPr>
        <p:blipFill>
          <a:blip r:embed="rId2"/>
          <a:stretch>
            <a:fillRect/>
          </a:stretch>
        </p:blipFill>
        <p:spPr>
          <a:xfrm>
            <a:off x="1452880" y="1846580"/>
            <a:ext cx="10066020" cy="25457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1746250" y="1182370"/>
            <a:ext cx="5967730"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代码逻辑分析</a:t>
            </a:r>
            <a:r>
              <a:rPr lang="en-US" altLang="zh-CN"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a:t>
            </a:r>
            <a:r>
              <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transferResource</a:t>
            </a:r>
            <a:endPar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endParaRPr>
          </a:p>
        </p:txBody>
      </p:sp>
      <p:pic>
        <p:nvPicPr>
          <p:cNvPr id="18" name="图片 17"/>
          <p:cNvPicPr>
            <a:picLocks noChangeAspect="1"/>
          </p:cNvPicPr>
          <p:nvPr/>
        </p:nvPicPr>
        <p:blipFill>
          <a:blip r:embed="rId1"/>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5" name="图片占位符 4" descr="transferResource"/>
          <p:cNvPicPr>
            <a:picLocks noChangeAspect="1"/>
          </p:cNvPicPr>
          <p:nvPr>
            <p:ph type="pic" sz="quarter" idx="13"/>
          </p:nvPr>
        </p:nvPicPr>
        <p:blipFill>
          <a:blip r:embed="rId2"/>
          <a:stretch>
            <a:fillRect/>
          </a:stretch>
        </p:blipFill>
        <p:spPr>
          <a:xfrm>
            <a:off x="666750" y="2199005"/>
            <a:ext cx="11470640" cy="23641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1746250" y="1182370"/>
            <a:ext cx="5967730"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代码逻辑分析</a:t>
            </a:r>
            <a:r>
              <a:rPr lang="en-US" altLang="zh-CN"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a:t>
            </a:r>
            <a:r>
              <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deleteResource</a:t>
            </a:r>
            <a:endPar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endParaRPr>
          </a:p>
        </p:txBody>
      </p:sp>
      <p:pic>
        <p:nvPicPr>
          <p:cNvPr id="18" name="图片 17"/>
          <p:cNvPicPr>
            <a:picLocks noChangeAspect="1"/>
          </p:cNvPicPr>
          <p:nvPr/>
        </p:nvPicPr>
        <p:blipFill>
          <a:blip r:embed="rId1"/>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5" name="图片占位符 4" descr="deleteResource"/>
          <p:cNvPicPr>
            <a:picLocks noChangeAspect="1"/>
          </p:cNvPicPr>
          <p:nvPr>
            <p:ph type="pic" sz="quarter" idx="13"/>
          </p:nvPr>
        </p:nvPicPr>
        <p:blipFill>
          <a:blip r:embed="rId2"/>
          <a:stretch>
            <a:fillRect/>
          </a:stretch>
        </p:blipFill>
        <p:spPr>
          <a:xfrm>
            <a:off x="557530" y="2152650"/>
            <a:ext cx="11100435" cy="2590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1746250" y="1182370"/>
            <a:ext cx="5967730"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代码逻辑分析</a:t>
            </a:r>
            <a:r>
              <a:rPr lang="en-US" altLang="zh-CN"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a:t>
            </a:r>
            <a:r>
              <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registerUser</a:t>
            </a:r>
            <a:endPar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endParaRPr>
          </a:p>
        </p:txBody>
      </p:sp>
      <p:pic>
        <p:nvPicPr>
          <p:cNvPr id="18" name="图片 17"/>
          <p:cNvPicPr>
            <a:picLocks noChangeAspect="1"/>
          </p:cNvPicPr>
          <p:nvPr/>
        </p:nvPicPr>
        <p:blipFill>
          <a:blip r:embed="rId1"/>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6" name="图片占位符 5" descr="registerUser"/>
          <p:cNvPicPr>
            <a:picLocks noChangeAspect="1"/>
          </p:cNvPicPr>
          <p:nvPr>
            <p:ph type="pic" sz="quarter" idx="13"/>
          </p:nvPr>
        </p:nvPicPr>
        <p:blipFill>
          <a:blip r:embed="rId2"/>
          <a:stretch>
            <a:fillRect/>
          </a:stretch>
        </p:blipFill>
        <p:spPr>
          <a:xfrm>
            <a:off x="1515110" y="1870710"/>
            <a:ext cx="7412355" cy="2215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02 solidity</a:t>
            </a:r>
            <a:r>
              <a:rPr lang="zh-CN" altLang="en-US">
                <a:latin typeface="Arial" panose="020B0604020202020204" pitchFamily="34" charset="0"/>
                <a:ea typeface="微软雅黑" panose="020B0503020204020204" pitchFamily="34" charset="-122"/>
                <a:sym typeface="Arial" panose="020B0604020202020204" pitchFamily="34" charset="0"/>
              </a:rPr>
              <a:t>代码设计与分析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1746250" y="1182370"/>
            <a:ext cx="5967730"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代码逻辑分析</a:t>
            </a:r>
            <a:r>
              <a:rPr lang="en-US" altLang="zh-CN" sz="2400"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a:t>
            </a:r>
            <a:r>
              <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rPr>
              <a:t>getLogByRid</a:t>
            </a:r>
            <a:endParaRPr lang="en-US" altLang="zh-CN" b="1" kern="0" spc="200" noProof="0" dirty="0">
              <a:ln>
                <a:noFill/>
              </a:ln>
              <a:solidFill>
                <a:schemeClr val="accent1">
                  <a:lumMod val="60000"/>
                  <a:lumOff val="40000"/>
                </a:schemeClr>
              </a:solidFill>
              <a:effectLst/>
              <a:uLnTx/>
              <a:uFillTx/>
              <a:latin typeface="思源黑体 CN Light" panose="020B0300000000000000" pitchFamily="34" charset="-122"/>
              <a:ea typeface="思源黑体 CN Light" panose="020B0300000000000000" pitchFamily="34" charset="-122"/>
              <a:sym typeface="+mn-ea"/>
            </a:endParaRPr>
          </a:p>
        </p:txBody>
      </p:sp>
      <p:pic>
        <p:nvPicPr>
          <p:cNvPr id="18" name="图片 17"/>
          <p:cNvPicPr>
            <a:picLocks noChangeAspect="1"/>
          </p:cNvPicPr>
          <p:nvPr/>
        </p:nvPicPr>
        <p:blipFill>
          <a:blip r:embed="rId1"/>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5" name="图片占位符 4" descr="getLogByRid"/>
          <p:cNvPicPr>
            <a:picLocks noChangeAspect="1"/>
          </p:cNvPicPr>
          <p:nvPr>
            <p:ph type="pic" sz="quarter" idx="13"/>
          </p:nvPr>
        </p:nvPicPr>
        <p:blipFill>
          <a:blip r:embed="rId2"/>
          <a:stretch>
            <a:fillRect/>
          </a:stretch>
        </p:blipFill>
        <p:spPr>
          <a:xfrm>
            <a:off x="1515110" y="1685925"/>
            <a:ext cx="8895080" cy="29292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47"/>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6" b="6"/>
          <a:stretch>
            <a:fillRect/>
          </a:stretch>
        </p:blipFill>
        <p:spPr/>
      </p:pic>
      <p:sp>
        <p:nvSpPr>
          <p:cNvPr id="16" name="文本占位符 15"/>
          <p:cNvSpPr>
            <a:spLocks noGrp="1"/>
          </p:cNvSpPr>
          <p:nvPr>
            <p:ph type="body" sz="quarter" idx="14"/>
          </p:nvPr>
        </p:nvSpPr>
        <p:spPr/>
        <p:txBody>
          <a:bodyPr/>
          <a:lstStyle/>
          <a:p>
            <a:r>
              <a:rPr lang="en-US" altLang="zh-CN" dirty="0"/>
              <a:t>3</a:t>
            </a:r>
            <a:endParaRPr lang="zh-CN" altLang="en-US" dirty="0"/>
          </a:p>
        </p:txBody>
      </p:sp>
      <p:sp>
        <p:nvSpPr>
          <p:cNvPr id="45" name="文本占位符 44"/>
          <p:cNvSpPr>
            <a:spLocks noGrp="1"/>
          </p:cNvSpPr>
          <p:nvPr>
            <p:ph type="body" sz="quarter" idx="15"/>
          </p:nvPr>
        </p:nvSpPr>
        <p:spPr/>
        <p:txBody>
          <a:bodyPr/>
          <a:lstStyle/>
          <a:p>
            <a:r>
              <a:rPr lang="zh-CN" altLang="en-US" dirty="0"/>
              <a:t>项目后端</a:t>
            </a:r>
            <a:endParaRPr lang="zh-CN" altLang="en-US" dirty="0"/>
          </a:p>
        </p:txBody>
      </p:sp>
      <p:sp>
        <p:nvSpPr>
          <p:cNvPr id="46" name="文本占位符 45"/>
          <p:cNvSpPr>
            <a:spLocks noGrp="1"/>
          </p:cNvSpPr>
          <p:nvPr>
            <p:ph type="body" sz="quarter" idx="16"/>
          </p:nvPr>
        </p:nvSpPr>
        <p:spPr/>
        <p:txBody>
          <a:bodyPr/>
          <a:lstStyle/>
          <a:p>
            <a:r>
              <a:rPr lang="zh-CN" altLang="en-US" dirty="0"/>
              <a:t>柳智烨</a:t>
            </a:r>
            <a:endParaRPr lang="zh-CN" altLang="en-US" dirty="0"/>
          </a:p>
        </p:txBody>
      </p:sp>
      <p:sp>
        <p:nvSpPr>
          <p:cNvPr id="49" name="日期占位符 48"/>
          <p:cNvSpPr>
            <a:spLocks noGrp="1"/>
          </p:cNvSpPr>
          <p:nvPr>
            <p:ph type="dt" sz="half" idx="10"/>
          </p:nvPr>
        </p:nvSpPr>
        <p:spPr/>
        <p:txBody>
          <a:bodyPr/>
          <a:lstStyle/>
          <a:p>
            <a:fld id="{6F9F9815-873D-4C13-9D92-B9B1845E07DE}" type="datetime1">
              <a:rPr lang="zh-CN" altLang="en-US" smtClean="0"/>
            </a:fld>
            <a:endParaRPr lang="zh-CN" altLang="en-US"/>
          </a:p>
        </p:txBody>
      </p:sp>
      <p:sp>
        <p:nvSpPr>
          <p:cNvPr id="50" name="灯片编号占位符 49"/>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 03 </a:t>
            </a:r>
            <a:r>
              <a:rPr lang="zh-CN" altLang="en-US" dirty="0">
                <a:latin typeface="Arial" panose="020B0604020202020204" pitchFamily="34" charset="0"/>
                <a:ea typeface="微软雅黑" panose="020B0503020204020204" pitchFamily="34" charset="-122"/>
                <a:sym typeface="Arial" panose="020B0604020202020204" pitchFamily="34" charset="0"/>
              </a:rPr>
              <a:t>项目后端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11E9CAC3-25EB-405C-80FE-4980FA2A58BD}"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p:cNvSpPr/>
          <p:nvPr/>
        </p:nvSpPr>
        <p:spPr>
          <a:xfrm>
            <a:off x="1952596" y="1000108"/>
            <a:ext cx="8241468" cy="5517592"/>
          </a:xfrm>
          <a:prstGeom prst="rect">
            <a:avLst/>
          </a:prstGeom>
          <a:noFill/>
        </p:spPr>
        <p:txBody>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1701157" y="1129775"/>
            <a:ext cx="9103314" cy="4762785"/>
            <a:chOff x="1365847" y="1049164"/>
            <a:chExt cx="9784476" cy="5119160"/>
          </a:xfrm>
        </p:grpSpPr>
        <p:sp>
          <p:nvSpPr>
            <p:cNvPr id="23" name="타원 9"/>
            <p:cNvSpPr/>
            <p:nvPr/>
          </p:nvSpPr>
          <p:spPr bwMode="auto">
            <a:xfrm>
              <a:off x="3881422" y="1643050"/>
              <a:ext cx="4429156" cy="4429156"/>
            </a:xfrm>
            <a:prstGeom prst="ellipse">
              <a:avLst/>
            </a:prstGeom>
            <a:noFill/>
            <a:ln w="25400" cmpd="sng">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ko-KR" altLang="en-US" sz="1800" b="0" i="0" u="none" strike="noStrike" kern="0" cap="none" spc="0" normalizeH="0" baseline="0" noProof="0">
                <a:ln>
                  <a:noFill/>
                </a:ln>
                <a:solidFill>
                  <a:prstClr val="white"/>
                </a:solidFill>
                <a:effectLst/>
                <a:uLnTx/>
                <a:uFillTx/>
                <a:latin typeface="Arial" panose="020B0604020202020204" pitchFamily="34" charset="0"/>
                <a:cs typeface="+mn-ea"/>
                <a:sym typeface="Arial" panose="020B0604020202020204" pitchFamily="34" charset="0"/>
              </a:endParaRPr>
            </a:p>
          </p:txBody>
        </p:sp>
        <p:sp>
          <p:nvSpPr>
            <p:cNvPr id="25" name="任意多边形: 形状 24"/>
            <p:cNvSpPr/>
            <p:nvPr/>
          </p:nvSpPr>
          <p:spPr>
            <a:xfrm>
              <a:off x="5144638" y="2888584"/>
              <a:ext cx="1902724" cy="1902724"/>
            </a:xfrm>
            <a:custGeom>
              <a:avLst/>
              <a:gdLst>
                <a:gd name="connsiteX0" fmla="*/ 0 w 1902724"/>
                <a:gd name="connsiteY0" fmla="*/ 951362 h 1902724"/>
                <a:gd name="connsiteX1" fmla="*/ 951362 w 1902724"/>
                <a:gd name="connsiteY1" fmla="*/ 0 h 1902724"/>
                <a:gd name="connsiteX2" fmla="*/ 1902724 w 1902724"/>
                <a:gd name="connsiteY2" fmla="*/ 951362 h 1902724"/>
                <a:gd name="connsiteX3" fmla="*/ 951362 w 1902724"/>
                <a:gd name="connsiteY3" fmla="*/ 1902724 h 1902724"/>
                <a:gd name="connsiteX4" fmla="*/ 0 w 1902724"/>
                <a:gd name="connsiteY4" fmla="*/ 951362 h 190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724" h="1902724">
                  <a:moveTo>
                    <a:pt x="0" y="951362"/>
                  </a:moveTo>
                  <a:cubicBezTo>
                    <a:pt x="0" y="425939"/>
                    <a:pt x="425939" y="0"/>
                    <a:pt x="951362" y="0"/>
                  </a:cubicBezTo>
                  <a:cubicBezTo>
                    <a:pt x="1476785" y="0"/>
                    <a:pt x="1902724" y="425939"/>
                    <a:pt x="1902724" y="951362"/>
                  </a:cubicBezTo>
                  <a:cubicBezTo>
                    <a:pt x="1902724" y="1476785"/>
                    <a:pt x="1476785" y="1902724"/>
                    <a:pt x="951362" y="1902724"/>
                  </a:cubicBezTo>
                  <a:cubicBezTo>
                    <a:pt x="425939" y="1902724"/>
                    <a:pt x="0" y="1476785"/>
                    <a:pt x="0" y="951362"/>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none" lIns="361197" tIns="361197" rIns="361197" bIns="361197" numCol="1" spcCol="1270" anchor="ctr" anchorCtr="0">
              <a:noAutofit/>
            </a:bodyPr>
            <a:lstStyle/>
            <a:p>
              <a:pPr marL="0" marR="0" lvl="0" indent="0" algn="ctr" defTabSz="2889250" rtl="0" eaLnBrk="1" fontAlgn="auto" latinLnBrk="1" hangingPunct="1">
                <a:lnSpc>
                  <a:spcPct val="120000"/>
                </a:lnSpc>
                <a:spcBef>
                  <a:spcPct val="0"/>
                </a:spcBef>
                <a:spcAft>
                  <a:spcPct val="0"/>
                </a:spcAft>
                <a:buClrTx/>
                <a:buSzTx/>
                <a:buFontTx/>
                <a:buNone/>
                <a:defRPr/>
              </a:pPr>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主要职责</a:t>
              </a:r>
              <a:endParaRPr kumimoji="0" lang="en-US" altLang="zh-CN"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任意多边形: 形状 25"/>
            <p:cNvSpPr>
              <a:spLocks noChangeAspect="1"/>
            </p:cNvSpPr>
            <p:nvPr/>
          </p:nvSpPr>
          <p:spPr>
            <a:xfrm>
              <a:off x="5376000" y="1130132"/>
              <a:ext cx="1354280" cy="1354280"/>
            </a:xfrm>
            <a:custGeom>
              <a:avLst/>
              <a:gdLst>
                <a:gd name="connsiteX0" fmla="*/ 0 w 1290407"/>
                <a:gd name="connsiteY0" fmla="*/ 645204 h 1290407"/>
                <a:gd name="connsiteX1" fmla="*/ 645204 w 1290407"/>
                <a:gd name="connsiteY1" fmla="*/ 0 h 1290407"/>
                <a:gd name="connsiteX2" fmla="*/ 1290408 w 1290407"/>
                <a:gd name="connsiteY2" fmla="*/ 645204 h 1290407"/>
                <a:gd name="connsiteX3" fmla="*/ 645204 w 1290407"/>
                <a:gd name="connsiteY3" fmla="*/ 1290408 h 1290407"/>
                <a:gd name="connsiteX4" fmla="*/ 0 w 1290407"/>
                <a:gd name="connsiteY4" fmla="*/ 645204 h 129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407" h="1290407">
                  <a:moveTo>
                    <a:pt x="0" y="645204"/>
                  </a:moveTo>
                  <a:cubicBezTo>
                    <a:pt x="0" y="288868"/>
                    <a:pt x="288868" y="0"/>
                    <a:pt x="645204" y="0"/>
                  </a:cubicBezTo>
                  <a:cubicBezTo>
                    <a:pt x="1001540" y="0"/>
                    <a:pt x="1290408" y="288868"/>
                    <a:pt x="1290408" y="645204"/>
                  </a:cubicBezTo>
                  <a:cubicBezTo>
                    <a:pt x="1290408" y="1001540"/>
                    <a:pt x="1001540" y="1290408"/>
                    <a:pt x="645204" y="1290408"/>
                  </a:cubicBezTo>
                  <a:cubicBezTo>
                    <a:pt x="288868" y="1290408"/>
                    <a:pt x="0" y="1001540"/>
                    <a:pt x="0" y="645204"/>
                  </a:cubicBezTo>
                  <a:close/>
                </a:path>
              </a:pathLst>
            </a:custGeom>
            <a:solidFill>
              <a:schemeClr val="accent1"/>
            </a:solidFill>
            <a:ln w="127000" cmpd="thickThi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14376" tIns="214376" rIns="214376" bIns="214376" numCol="1" spcCol="1270" anchor="ctr" anchorCtr="0">
              <a:noAutofit/>
            </a:bodyPr>
            <a:lstStyle/>
            <a:p>
              <a:pPr marL="0" marR="0" lvl="0" indent="0" algn="ctr" defTabSz="889000" rtl="0" eaLnBrk="1" fontAlgn="auto" latinLnBrk="1" hangingPunct="1">
                <a:lnSpc>
                  <a:spcPct val="12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设计</a:t>
              </a:r>
              <a:endParaRPr kumimoji="0" lang="en-US" altLang="zh-CN"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889000" rtl="0" eaLnBrk="1" fontAlgn="auto" latinLnBrk="1" hangingPunct="1">
                <a:lnSpc>
                  <a:spcPct val="12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相关</a:t>
              </a:r>
              <a:endParaRPr kumimoji="0" lang="ko-KR" altLang="en-US" sz="2000" b="1" i="0" u="none" strike="noStrike" kern="1200" cap="none" spc="0" normalizeH="0" baseline="0" noProof="0" dirty="0">
                <a:ln>
                  <a:noFill/>
                </a:ln>
                <a:solidFill>
                  <a:prstClr val="white"/>
                </a:solidFill>
                <a:effectLst/>
                <a:uLnTx/>
                <a:uFillTx/>
                <a:latin typeface="Arial" panose="020B0604020202020204" pitchFamily="34" charset="0"/>
                <a:cs typeface="+mn-ea"/>
                <a:sym typeface="Arial" panose="020B0604020202020204" pitchFamily="34" charset="0"/>
              </a:endParaRPr>
            </a:p>
          </p:txBody>
        </p:sp>
        <p:sp>
          <p:nvSpPr>
            <p:cNvPr id="27" name="任意多边形: 形状 26"/>
            <p:cNvSpPr>
              <a:spLocks noChangeAspect="1"/>
            </p:cNvSpPr>
            <p:nvPr/>
          </p:nvSpPr>
          <p:spPr>
            <a:xfrm>
              <a:off x="6693438" y="4762852"/>
              <a:ext cx="1354280" cy="1354280"/>
            </a:xfrm>
            <a:custGeom>
              <a:avLst/>
              <a:gdLst>
                <a:gd name="connsiteX0" fmla="*/ 0 w 1754861"/>
                <a:gd name="connsiteY0" fmla="*/ 877423 h 1754845"/>
                <a:gd name="connsiteX1" fmla="*/ 877431 w 1754861"/>
                <a:gd name="connsiteY1" fmla="*/ 0 h 1754845"/>
                <a:gd name="connsiteX2" fmla="*/ 1754862 w 1754861"/>
                <a:gd name="connsiteY2" fmla="*/ 877423 h 1754845"/>
                <a:gd name="connsiteX3" fmla="*/ 877431 w 1754861"/>
                <a:gd name="connsiteY3" fmla="*/ 1754846 h 1754845"/>
                <a:gd name="connsiteX4" fmla="*/ 0 w 1754861"/>
                <a:gd name="connsiteY4" fmla="*/ 877423 h 17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61" h="1754845">
                  <a:moveTo>
                    <a:pt x="0" y="877423"/>
                  </a:moveTo>
                  <a:cubicBezTo>
                    <a:pt x="0" y="392836"/>
                    <a:pt x="392839" y="0"/>
                    <a:pt x="877431" y="0"/>
                  </a:cubicBezTo>
                  <a:cubicBezTo>
                    <a:pt x="1362023" y="0"/>
                    <a:pt x="1754862" y="392836"/>
                    <a:pt x="1754862" y="877423"/>
                  </a:cubicBezTo>
                  <a:cubicBezTo>
                    <a:pt x="1754862" y="1362010"/>
                    <a:pt x="1362023" y="1754846"/>
                    <a:pt x="877431" y="1754846"/>
                  </a:cubicBezTo>
                  <a:cubicBezTo>
                    <a:pt x="392839" y="1754846"/>
                    <a:pt x="0" y="1362010"/>
                    <a:pt x="0" y="877423"/>
                  </a:cubicBezTo>
                  <a:close/>
                </a:path>
              </a:pathLst>
            </a:custGeom>
            <a:solidFill>
              <a:schemeClr val="accent1"/>
            </a:solidFill>
            <a:ln w="127000" cmpd="thickThi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87473" tIns="287471" rIns="287473" bIns="287471" numCol="1" spcCol="1270" anchor="ctr" anchorCtr="0">
              <a:noAutofit/>
            </a:bodyPr>
            <a:lstStyle/>
            <a:p>
              <a:pPr lvl="0" algn="ctr" defTabSz="889000" latinLnBrk="1">
                <a:lnSpc>
                  <a:spcPct val="120000"/>
                </a:lnSpc>
                <a:spcBef>
                  <a:spcPct val="0"/>
                </a:spcBef>
                <a:spcAft>
                  <a:spcPct val="0"/>
                </a:spcAft>
                <a:defRPr/>
              </a:pPr>
              <a:r>
                <a:rPr lang="zh-CN" alt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合约</a:t>
              </a:r>
              <a:endParaRPr lang="en-US" altLang="zh-CN"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a:p>
              <a:pPr lvl="0" algn="ctr" defTabSz="889000" latinLnBrk="1">
                <a:lnSpc>
                  <a:spcPct val="120000"/>
                </a:lnSpc>
                <a:spcBef>
                  <a:spcPct val="0"/>
                </a:spcBef>
                <a:spcAft>
                  <a:spcPct val="0"/>
                </a:spcAft>
                <a:defRPr/>
              </a:pPr>
              <a:r>
                <a:rPr lang="zh-CN" alt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部署</a:t>
              </a:r>
              <a:endParaRPr lang="ko-KR" altLang="en-US" sz="2000" b="1" dirty="0">
                <a:solidFill>
                  <a:prstClr val="white"/>
                </a:solidFill>
                <a:latin typeface="Arial" panose="020B0604020202020204" pitchFamily="34" charset="0"/>
                <a:cs typeface="+mn-ea"/>
                <a:sym typeface="Arial" panose="020B0604020202020204" pitchFamily="34" charset="0"/>
              </a:endParaRPr>
            </a:p>
          </p:txBody>
        </p:sp>
        <p:sp>
          <p:nvSpPr>
            <p:cNvPr id="28" name="任意多边形: 形状 27"/>
            <p:cNvSpPr>
              <a:spLocks noChangeAspect="1"/>
            </p:cNvSpPr>
            <p:nvPr/>
          </p:nvSpPr>
          <p:spPr>
            <a:xfrm>
              <a:off x="4105362" y="4762857"/>
              <a:ext cx="1354280" cy="1354281"/>
            </a:xfrm>
            <a:custGeom>
              <a:avLst/>
              <a:gdLst>
                <a:gd name="connsiteX0" fmla="*/ 0 w 1754861"/>
                <a:gd name="connsiteY0" fmla="*/ 877423 h 1754845"/>
                <a:gd name="connsiteX1" fmla="*/ 877431 w 1754861"/>
                <a:gd name="connsiteY1" fmla="*/ 0 h 1754845"/>
                <a:gd name="connsiteX2" fmla="*/ 1754862 w 1754861"/>
                <a:gd name="connsiteY2" fmla="*/ 877423 h 1754845"/>
                <a:gd name="connsiteX3" fmla="*/ 877431 w 1754861"/>
                <a:gd name="connsiteY3" fmla="*/ 1754846 h 1754845"/>
                <a:gd name="connsiteX4" fmla="*/ 0 w 1754861"/>
                <a:gd name="connsiteY4" fmla="*/ 877423 h 17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61" h="1754845">
                  <a:moveTo>
                    <a:pt x="0" y="877423"/>
                  </a:moveTo>
                  <a:cubicBezTo>
                    <a:pt x="0" y="392836"/>
                    <a:pt x="392839" y="0"/>
                    <a:pt x="877431" y="0"/>
                  </a:cubicBezTo>
                  <a:cubicBezTo>
                    <a:pt x="1362023" y="0"/>
                    <a:pt x="1754862" y="392836"/>
                    <a:pt x="1754862" y="877423"/>
                  </a:cubicBezTo>
                  <a:cubicBezTo>
                    <a:pt x="1754862" y="1362010"/>
                    <a:pt x="1362023" y="1754846"/>
                    <a:pt x="877431" y="1754846"/>
                  </a:cubicBezTo>
                  <a:cubicBezTo>
                    <a:pt x="392839" y="1754846"/>
                    <a:pt x="0" y="1362010"/>
                    <a:pt x="0" y="877423"/>
                  </a:cubicBezTo>
                  <a:close/>
                </a:path>
              </a:pathLst>
            </a:custGeom>
            <a:solidFill>
              <a:schemeClr val="accent1"/>
            </a:solidFill>
            <a:ln w="127000" cmpd="thickThi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87473" tIns="287471" rIns="287473" bIns="287471" numCol="1" spcCol="1270" anchor="ctr" anchorCtr="0">
              <a:noAutofit/>
            </a:bodyPr>
            <a:lstStyle/>
            <a:p>
              <a:pPr lvl="0" algn="ctr" defTabSz="889000" latinLnBrk="1">
                <a:lnSpc>
                  <a:spcPct val="120000"/>
                </a:lnSpc>
                <a:spcBef>
                  <a:spcPct val="0"/>
                </a:spcBef>
                <a:spcAft>
                  <a:spcPct val="0"/>
                </a:spcAft>
                <a:defRPr/>
              </a:pPr>
              <a:r>
                <a:rPr lang="zh-CN" alt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项目部署</a:t>
              </a:r>
              <a:endParaRPr lang="ko-KR" altLang="en-US" sz="2000" b="1" dirty="0">
                <a:solidFill>
                  <a:prstClr val="white"/>
                </a:solidFill>
                <a:latin typeface="Arial" panose="020B0604020202020204" pitchFamily="34" charset="0"/>
                <a:cs typeface="+mn-ea"/>
                <a:sym typeface="Arial" panose="020B0604020202020204" pitchFamily="34" charset="0"/>
              </a:endParaRPr>
            </a:p>
          </p:txBody>
        </p:sp>
        <p:sp>
          <p:nvSpPr>
            <p:cNvPr id="29" name="任意多边形: 形状 28"/>
            <p:cNvSpPr>
              <a:spLocks noChangeAspect="1"/>
            </p:cNvSpPr>
            <p:nvPr/>
          </p:nvSpPr>
          <p:spPr>
            <a:xfrm>
              <a:off x="7386361" y="2428868"/>
              <a:ext cx="1354280" cy="1354281"/>
            </a:xfrm>
            <a:custGeom>
              <a:avLst/>
              <a:gdLst>
                <a:gd name="connsiteX0" fmla="*/ 0 w 1546159"/>
                <a:gd name="connsiteY0" fmla="*/ 773080 h 1546159"/>
                <a:gd name="connsiteX1" fmla="*/ 773080 w 1546159"/>
                <a:gd name="connsiteY1" fmla="*/ 0 h 1546159"/>
                <a:gd name="connsiteX2" fmla="*/ 1546160 w 1546159"/>
                <a:gd name="connsiteY2" fmla="*/ 773080 h 1546159"/>
                <a:gd name="connsiteX3" fmla="*/ 773080 w 1546159"/>
                <a:gd name="connsiteY3" fmla="*/ 1546160 h 1546159"/>
                <a:gd name="connsiteX4" fmla="*/ 0 w 1546159"/>
                <a:gd name="connsiteY4" fmla="*/ 773080 h 1546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59" h="1546159">
                  <a:moveTo>
                    <a:pt x="0" y="773080"/>
                  </a:moveTo>
                  <a:cubicBezTo>
                    <a:pt x="0" y="346120"/>
                    <a:pt x="346120" y="0"/>
                    <a:pt x="773080" y="0"/>
                  </a:cubicBezTo>
                  <a:cubicBezTo>
                    <a:pt x="1200040" y="0"/>
                    <a:pt x="1546160" y="346120"/>
                    <a:pt x="1546160" y="773080"/>
                  </a:cubicBezTo>
                  <a:cubicBezTo>
                    <a:pt x="1546160" y="1200040"/>
                    <a:pt x="1200040" y="1546160"/>
                    <a:pt x="773080" y="1546160"/>
                  </a:cubicBezTo>
                  <a:cubicBezTo>
                    <a:pt x="346120" y="1546160"/>
                    <a:pt x="0" y="1200040"/>
                    <a:pt x="0" y="773080"/>
                  </a:cubicBezTo>
                  <a:close/>
                </a:path>
              </a:pathLst>
            </a:custGeom>
            <a:solidFill>
              <a:schemeClr val="accent1"/>
            </a:solidFill>
            <a:ln w="127000" cmpd="thickThi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none" lIns="251830" tIns="251830" rIns="251830" bIns="251830" numCol="1" spcCol="1270" anchor="ctr" anchorCtr="0">
              <a:noAutofit/>
            </a:bodyPr>
            <a:lstStyle/>
            <a:p>
              <a:pPr lvl="0" algn="ctr" defTabSz="889000" latinLnBrk="1">
                <a:lnSpc>
                  <a:spcPct val="120000"/>
                </a:lnSpc>
                <a:spcBef>
                  <a:spcPct val="0"/>
                </a:spcBef>
                <a:spcAft>
                  <a:spcPct val="0"/>
                </a:spcAft>
                <a:defRPr/>
              </a:pPr>
              <a:r>
                <a:rPr lang="zh-CN" alt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后端</a:t>
              </a:r>
              <a:endParaRPr lang="en-US" altLang="zh-CN"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a:p>
              <a:pPr lvl="0" algn="ctr" defTabSz="889000" latinLnBrk="1">
                <a:lnSpc>
                  <a:spcPct val="120000"/>
                </a:lnSpc>
                <a:spcBef>
                  <a:spcPct val="0"/>
                </a:spcBef>
                <a:spcAft>
                  <a:spcPct val="0"/>
                </a:spcAft>
                <a:defRPr/>
              </a:pPr>
              <a:r>
                <a:rPr lang="zh-CN" alt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工程</a:t>
              </a:r>
              <a:endParaRPr lang="ko-KR" altLang="en-US" sz="2000" b="1" dirty="0">
                <a:solidFill>
                  <a:prstClr val="white"/>
                </a:solidFill>
                <a:latin typeface="Arial" panose="020B0604020202020204" pitchFamily="34" charset="0"/>
                <a:cs typeface="+mn-ea"/>
                <a:sym typeface="Arial" panose="020B0604020202020204" pitchFamily="34" charset="0"/>
              </a:endParaRPr>
            </a:p>
          </p:txBody>
        </p:sp>
        <p:sp>
          <p:nvSpPr>
            <p:cNvPr id="30" name="任意多边形: 形状 29"/>
            <p:cNvSpPr>
              <a:spLocks noChangeAspect="1"/>
            </p:cNvSpPr>
            <p:nvPr/>
          </p:nvSpPr>
          <p:spPr>
            <a:xfrm>
              <a:off x="3412440" y="2428868"/>
              <a:ext cx="1354280" cy="1354281"/>
            </a:xfrm>
            <a:custGeom>
              <a:avLst/>
              <a:gdLst>
                <a:gd name="connsiteX0" fmla="*/ 0 w 1546159"/>
                <a:gd name="connsiteY0" fmla="*/ 773080 h 1546159"/>
                <a:gd name="connsiteX1" fmla="*/ 773080 w 1546159"/>
                <a:gd name="connsiteY1" fmla="*/ 0 h 1546159"/>
                <a:gd name="connsiteX2" fmla="*/ 1546160 w 1546159"/>
                <a:gd name="connsiteY2" fmla="*/ 773080 h 1546159"/>
                <a:gd name="connsiteX3" fmla="*/ 773080 w 1546159"/>
                <a:gd name="connsiteY3" fmla="*/ 1546160 h 1546159"/>
                <a:gd name="connsiteX4" fmla="*/ 0 w 1546159"/>
                <a:gd name="connsiteY4" fmla="*/ 773080 h 1546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59" h="1546159">
                  <a:moveTo>
                    <a:pt x="0" y="773080"/>
                  </a:moveTo>
                  <a:cubicBezTo>
                    <a:pt x="0" y="346120"/>
                    <a:pt x="346120" y="0"/>
                    <a:pt x="773080" y="0"/>
                  </a:cubicBezTo>
                  <a:cubicBezTo>
                    <a:pt x="1200040" y="0"/>
                    <a:pt x="1546160" y="346120"/>
                    <a:pt x="1546160" y="773080"/>
                  </a:cubicBezTo>
                  <a:cubicBezTo>
                    <a:pt x="1546160" y="1200040"/>
                    <a:pt x="1200040" y="1546160"/>
                    <a:pt x="773080" y="1546160"/>
                  </a:cubicBezTo>
                  <a:cubicBezTo>
                    <a:pt x="346120" y="1546160"/>
                    <a:pt x="0" y="1200040"/>
                    <a:pt x="0" y="773080"/>
                  </a:cubicBezTo>
                  <a:close/>
                </a:path>
              </a:pathLst>
            </a:custGeom>
            <a:solidFill>
              <a:schemeClr val="accent1"/>
            </a:solidFill>
            <a:ln w="127000" cmpd="thickThi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51830" tIns="251830" rIns="251830" bIns="251830" numCol="1" spcCol="1270" anchor="ctr" anchorCtr="0">
              <a:noAutofit/>
            </a:bodyPr>
            <a:lstStyle/>
            <a:p>
              <a:pPr lvl="0" algn="ctr" defTabSz="889000" latinLnBrk="1">
                <a:lnSpc>
                  <a:spcPct val="120000"/>
                </a:lnSpc>
                <a:spcBef>
                  <a:spcPct val="0"/>
                </a:spcBef>
                <a:spcAft>
                  <a:spcPct val="0"/>
                </a:spcAft>
                <a:defRPr/>
              </a:pPr>
              <a:r>
                <a:rPr lang="zh-CN" altLang="en-US" sz="2000" b="1"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合约相关</a:t>
              </a:r>
              <a:endParaRPr lang="ko-KR" altLang="en-US" sz="2000" b="1" dirty="0">
                <a:solidFill>
                  <a:prstClr val="white"/>
                </a:solidFill>
                <a:latin typeface="Arial" panose="020B0604020202020204" pitchFamily="34" charset="0"/>
                <a:cs typeface="+mn-ea"/>
                <a:sym typeface="Arial" panose="020B0604020202020204" pitchFamily="34" charset="0"/>
              </a:endParaRPr>
            </a:p>
          </p:txBody>
        </p:sp>
        <p:sp>
          <p:nvSpPr>
            <p:cNvPr id="31" name="TextBox 12"/>
            <p:cNvSpPr txBox="1"/>
            <p:nvPr/>
          </p:nvSpPr>
          <p:spPr>
            <a:xfrm>
              <a:off x="7283999" y="1049164"/>
              <a:ext cx="3538283" cy="1024603"/>
            </a:xfrm>
            <a:prstGeom prst="rect">
              <a:avLst/>
            </a:prstGeom>
            <a:noFill/>
          </p:spPr>
          <p:txBody>
            <a:bodyPr wrap="square" rtlCol="0">
              <a:spAutoFit/>
            </a:bodyPr>
            <a:lstStyle/>
            <a:p>
              <a:pPr lvl="0">
                <a:lnSpc>
                  <a:spcPct val="120000"/>
                </a:lnSpc>
                <a:defRPr/>
              </a:pP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负责后端整体架构设计、接口设计、</a:t>
              </a:r>
              <a:r>
                <a:rPr lang="en-US" altLang="zh-CN"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MySQL</a:t>
              </a: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数据库表设计、</a:t>
              </a:r>
              <a:r>
                <a:rPr lang="en-US" altLang="zh-CN"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Redis Key Value</a:t>
              </a: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设计</a:t>
              </a:r>
              <a:endParaRPr lang="ko-KR" altLang="en-US" sz="1600" kern="0" dirty="0">
                <a:solidFill>
                  <a:schemeClr val="tx1">
                    <a:lumMod val="75000"/>
                    <a:lumOff val="25000"/>
                  </a:schemeClr>
                </a:solidFill>
                <a:latin typeface="Arial" panose="020B0604020202020204" pitchFamily="34" charset="0"/>
                <a:cs typeface="+mn-ea"/>
                <a:sym typeface="Arial" panose="020B0604020202020204" pitchFamily="34" charset="0"/>
              </a:endParaRPr>
            </a:p>
          </p:txBody>
        </p:sp>
        <p:sp>
          <p:nvSpPr>
            <p:cNvPr id="32" name="TextBox 13"/>
            <p:cNvSpPr txBox="1"/>
            <p:nvPr/>
          </p:nvSpPr>
          <p:spPr>
            <a:xfrm>
              <a:off x="8871847" y="2856480"/>
              <a:ext cx="2278476" cy="1024603"/>
            </a:xfrm>
            <a:prstGeom prst="rect">
              <a:avLst/>
            </a:prstGeom>
            <a:noFill/>
          </p:spPr>
          <p:txBody>
            <a:bodyPr wrap="square" rtlCol="0">
              <a:spAutoFit/>
            </a:bodyPr>
            <a:lstStyle/>
            <a:p>
              <a:pPr lvl="0">
                <a:lnSpc>
                  <a:spcPct val="120000"/>
                </a:lnSpc>
                <a:defRPr/>
              </a:pP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负责完成后端</a:t>
              </a:r>
              <a:r>
                <a:rPr lang="en-US" altLang="zh-CN" sz="1600" kern="0" dirty="0" err="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SpringBoot</a:t>
              </a: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项目构建与编写</a:t>
              </a:r>
              <a:endParaRPr kumimoji="0" lang="ko-KR"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cs typeface="+mn-ea"/>
                <a:sym typeface="Arial" panose="020B0604020202020204" pitchFamily="34" charset="0"/>
              </a:endParaRPr>
            </a:p>
          </p:txBody>
        </p:sp>
        <p:sp>
          <p:nvSpPr>
            <p:cNvPr id="33" name="TextBox 14"/>
            <p:cNvSpPr txBox="1"/>
            <p:nvPr/>
          </p:nvSpPr>
          <p:spPr>
            <a:xfrm>
              <a:off x="8116307" y="5238112"/>
              <a:ext cx="2846917" cy="707030"/>
            </a:xfrm>
            <a:prstGeom prst="rect">
              <a:avLst/>
            </a:prstGeom>
            <a:noFill/>
          </p:spPr>
          <p:txBody>
            <a:bodyPr wrap="square" rtlCol="0">
              <a:spAutoFit/>
            </a:bodyPr>
            <a:lstStyle/>
            <a:p>
              <a:pPr lvl="0">
                <a:lnSpc>
                  <a:spcPct val="120000"/>
                </a:lnSpc>
                <a:defRPr/>
              </a:pP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负责完成部署</a:t>
              </a:r>
              <a:r>
                <a:rPr lang="en-US" altLang="zh-CN"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Solidity</a:t>
              </a: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智能合约项目的编写</a:t>
              </a:r>
              <a:endParaRPr kumimoji="0" lang="ko-KR"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cs typeface="+mn-ea"/>
                <a:sym typeface="Arial" panose="020B0604020202020204" pitchFamily="34" charset="0"/>
              </a:endParaRPr>
            </a:p>
          </p:txBody>
        </p:sp>
        <p:sp>
          <p:nvSpPr>
            <p:cNvPr id="34" name="TextBox 17"/>
            <p:cNvSpPr txBox="1"/>
            <p:nvPr/>
          </p:nvSpPr>
          <p:spPr>
            <a:xfrm>
              <a:off x="2022347" y="5143721"/>
              <a:ext cx="1971044" cy="1024603"/>
            </a:xfrm>
            <a:prstGeom prst="rect">
              <a:avLst/>
            </a:prstGeom>
            <a:noFill/>
          </p:spPr>
          <p:txBody>
            <a:bodyPr wrap="square" rtlCol="0">
              <a:spAutoFit/>
            </a:bodyPr>
            <a:lstStyle/>
            <a:p>
              <a:pPr lvl="0">
                <a:lnSpc>
                  <a:spcPct val="120000"/>
                </a:lnSpc>
                <a:defRPr/>
              </a:pP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负责完成项目服务器环境搭建与项目前后端部署</a:t>
              </a:r>
              <a:endParaRPr kumimoji="0" lang="ko-KR"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cs typeface="+mn-ea"/>
                <a:sym typeface="Arial" panose="020B0604020202020204" pitchFamily="34" charset="0"/>
              </a:endParaRPr>
            </a:p>
          </p:txBody>
        </p:sp>
        <p:sp>
          <p:nvSpPr>
            <p:cNvPr id="35" name="TextBox 18"/>
            <p:cNvSpPr txBox="1"/>
            <p:nvPr/>
          </p:nvSpPr>
          <p:spPr>
            <a:xfrm>
              <a:off x="1365847" y="2813400"/>
              <a:ext cx="2046593" cy="707030"/>
            </a:xfrm>
            <a:prstGeom prst="rect">
              <a:avLst/>
            </a:prstGeom>
            <a:noFill/>
          </p:spPr>
          <p:txBody>
            <a:bodyPr wrap="square" rtlCol="0">
              <a:spAutoFit/>
            </a:bodyPr>
            <a:lstStyle/>
            <a:p>
              <a:pPr lvl="0">
                <a:lnSpc>
                  <a:spcPct val="120000"/>
                </a:lnSpc>
                <a:defRPr/>
              </a:pP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参与设计</a:t>
              </a:r>
              <a:r>
                <a:rPr lang="en-US" altLang="zh-CN"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Solidity</a:t>
              </a:r>
              <a:r>
                <a:rPr lang="zh-CN" altLang="en-US" sz="1600" kern="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数据结构</a:t>
              </a:r>
              <a:endParaRPr kumimoji="0" lang="ko-KR" altLang="en-US" sz="16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cs typeface="+mn-ea"/>
                <a:sym typeface="Arial" panose="020B0604020202020204" pitchFamily="34" charset="0"/>
              </a:endParaRPr>
            </a:p>
          </p:txBody>
        </p:sp>
      </p:gr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sp>
        <p:nvSpPr>
          <p:cNvPr id="6" name="灯片编号占位符 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弧形 1"/>
          <p:cNvSpPr/>
          <p:nvPr/>
        </p:nvSpPr>
        <p:spPr>
          <a:xfrm>
            <a:off x="860425" y="1530350"/>
            <a:ext cx="3871424" cy="4070836"/>
          </a:xfrm>
          <a:prstGeom prst="arc">
            <a:avLst>
              <a:gd name="adj1" fmla="val 16260925"/>
              <a:gd name="adj2" fmla="val 5371853"/>
            </a:avLst>
          </a:prstGeom>
          <a:ln w="19050">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标题 9"/>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 03</a:t>
            </a:r>
            <a:r>
              <a:rPr lang="zh-CN" altLang="en-US" dirty="0">
                <a:latin typeface="Arial" panose="020B0604020202020204" pitchFamily="34" charset="0"/>
                <a:ea typeface="微软雅黑" panose="020B0503020204020204" pitchFamily="34" charset="-122"/>
                <a:sym typeface="Arial" panose="020B0604020202020204" pitchFamily="34" charset="0"/>
              </a:rPr>
              <a:t> 项目后端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E2CEF72E-9102-4A60-BE80-F684440C05B4}"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p:nvPr/>
        </p:nvGrpSpPr>
        <p:grpSpPr>
          <a:xfrm>
            <a:off x="1921827" y="2645379"/>
            <a:ext cx="1860698" cy="1860698"/>
            <a:chOff x="1101651" y="2701851"/>
            <a:chExt cx="1860698" cy="1860698"/>
          </a:xfrm>
        </p:grpSpPr>
        <p:sp>
          <p:nvSpPr>
            <p:cNvPr id="11" name="椭圆 10"/>
            <p:cNvSpPr/>
            <p:nvPr/>
          </p:nvSpPr>
          <p:spPr>
            <a:xfrm>
              <a:off x="1101651" y="2701851"/>
              <a:ext cx="1860698" cy="1860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1288307" y="3163225"/>
              <a:ext cx="1511449" cy="937949"/>
            </a:xfrm>
            <a:prstGeom prst="rect">
              <a:avLst/>
            </a:prstGeom>
            <a:noFill/>
          </p:spPr>
          <p:txBody>
            <a:bodyPr wrap="square" rtlCol="0">
              <a:spAutoFit/>
            </a:bodyPr>
            <a:lstStyle/>
            <a:p>
              <a:pPr algn="dist">
                <a:lnSpc>
                  <a:spcPct val="120000"/>
                </a:lnSpc>
              </a:pPr>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遇到的</a:t>
              </a:r>
              <a:endParaRPr lang="en-US" altLang="zh-CN"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dist">
                <a:lnSpc>
                  <a:spcPct val="120000"/>
                </a:lnSpc>
              </a:pPr>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问题</a:t>
              </a:r>
              <a:endPar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椭圆 15"/>
          <p:cNvSpPr>
            <a:spLocks noChangeAspect="1"/>
          </p:cNvSpPr>
          <p:nvPr/>
        </p:nvSpPr>
        <p:spPr>
          <a:xfrm>
            <a:off x="3782525" y="1726311"/>
            <a:ext cx="432000" cy="43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椭圆 22"/>
          <p:cNvSpPr>
            <a:spLocks noChangeAspect="1"/>
          </p:cNvSpPr>
          <p:nvPr/>
        </p:nvSpPr>
        <p:spPr>
          <a:xfrm>
            <a:off x="4411927" y="2713741"/>
            <a:ext cx="432000" cy="43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椭圆 19"/>
          <p:cNvSpPr>
            <a:spLocks noChangeAspect="1"/>
          </p:cNvSpPr>
          <p:nvPr/>
        </p:nvSpPr>
        <p:spPr>
          <a:xfrm>
            <a:off x="3782525" y="4895650"/>
            <a:ext cx="432000" cy="43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grpSp>
        <p:nvGrpSpPr>
          <p:cNvPr id="3" name="组合 2"/>
          <p:cNvGrpSpPr/>
          <p:nvPr/>
        </p:nvGrpSpPr>
        <p:grpSpPr>
          <a:xfrm>
            <a:off x="4731848" y="1637404"/>
            <a:ext cx="5309133" cy="668555"/>
            <a:chOff x="5010590" y="1807637"/>
            <a:chExt cx="5309133" cy="668555"/>
          </a:xfrm>
        </p:grpSpPr>
        <p:sp>
          <p:nvSpPr>
            <p:cNvPr id="27" name="矩形: 圆角 2"/>
            <p:cNvSpPr/>
            <p:nvPr/>
          </p:nvSpPr>
          <p:spPr>
            <a:xfrm>
              <a:off x="5010590" y="1822346"/>
              <a:ext cx="5309133" cy="65384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0" name="矩形 29"/>
            <p:cNvSpPr/>
            <p:nvPr/>
          </p:nvSpPr>
          <p:spPr>
            <a:xfrm>
              <a:off x="5173183" y="1807637"/>
              <a:ext cx="4983947" cy="657809"/>
            </a:xfrm>
            <a:prstGeom prst="rect">
              <a:avLst/>
            </a:prstGeom>
          </p:spPr>
          <p:txBody>
            <a:bodyPr wrap="square">
              <a:spAutoFit/>
            </a:bodyPr>
            <a:lstStyle/>
            <a:p>
              <a:pPr>
                <a:lnSpc>
                  <a:spcPct val="120000"/>
                </a:lnSpc>
              </a:pP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Web3sdk</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依赖于</a:t>
              </a:r>
              <a:r>
                <a:rPr lang="en-US" altLang="zh-CN" sz="1600"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org.ethereum</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a:t>
              </a:r>
              <a:r>
                <a:rPr lang="en-US" altLang="zh-CN" sz="1600"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SolcJ</a:t>
              </a: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All</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，但由于</a:t>
              </a:r>
              <a:r>
                <a:rPr lang="en-US" altLang="zh-CN" sz="1600"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SolcJ</a:t>
              </a: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All</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仅托管于</a:t>
              </a: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dl.bintray.com</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，而该平台已关闭</a:t>
              </a:r>
              <a:endPar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组合 34"/>
          <p:cNvGrpSpPr/>
          <p:nvPr/>
        </p:nvGrpSpPr>
        <p:grpSpPr>
          <a:xfrm>
            <a:off x="4731849" y="4801357"/>
            <a:ext cx="5309133" cy="668555"/>
            <a:chOff x="5010590" y="1807637"/>
            <a:chExt cx="5309133" cy="668555"/>
          </a:xfrm>
        </p:grpSpPr>
        <p:sp>
          <p:nvSpPr>
            <p:cNvPr id="36" name="矩形: 圆角 2"/>
            <p:cNvSpPr/>
            <p:nvPr/>
          </p:nvSpPr>
          <p:spPr>
            <a:xfrm>
              <a:off x="5010590" y="1822346"/>
              <a:ext cx="5309133" cy="65384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5173183" y="1807637"/>
              <a:ext cx="4983947" cy="657809"/>
            </a:xfrm>
            <a:prstGeom prst="rect">
              <a:avLst/>
            </a:prstGeom>
          </p:spPr>
          <p:txBody>
            <a:bodyPr wrap="square">
              <a:spAutoFit/>
            </a:bodyPr>
            <a:lstStyle/>
            <a:p>
              <a:pPr>
                <a:lnSpc>
                  <a:spcPct val="120000"/>
                </a:lnSpc>
              </a:pP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由于链上查询会有一定的处理时间，当请求量较大时，会造成许多不必要的请求，影响处理效率</a:t>
              </a:r>
              <a:endPar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p:nvGrpSpPr>
        <p:grpSpPr>
          <a:xfrm>
            <a:off x="5361251" y="3816699"/>
            <a:ext cx="5309133" cy="668555"/>
            <a:chOff x="5010590" y="1807637"/>
            <a:chExt cx="5309133" cy="668555"/>
          </a:xfrm>
        </p:grpSpPr>
        <p:sp>
          <p:nvSpPr>
            <p:cNvPr id="39" name="矩形: 圆角 2"/>
            <p:cNvSpPr/>
            <p:nvPr/>
          </p:nvSpPr>
          <p:spPr>
            <a:xfrm>
              <a:off x="5010590" y="1822346"/>
              <a:ext cx="5309133" cy="65384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p:cNvSpPr/>
            <p:nvPr/>
          </p:nvSpPr>
          <p:spPr>
            <a:xfrm>
              <a:off x="5173183" y="1807637"/>
              <a:ext cx="4983947" cy="656077"/>
            </a:xfrm>
            <a:prstGeom prst="rect">
              <a:avLst/>
            </a:prstGeom>
          </p:spPr>
          <p:txBody>
            <a:bodyPr wrap="square">
              <a:spAutoFit/>
            </a:bodyPr>
            <a:lstStyle/>
            <a:p>
              <a:pPr>
                <a:lnSpc>
                  <a:spcPct val="120000"/>
                </a:lnSpc>
              </a:pP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Solidity</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智能合约不同于正常数据库，需要设计一定的数据结构，才能达到快速查询</a:t>
              </a: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插入</a:t>
              </a: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新建等需求</a:t>
              </a:r>
              <a:endPar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 name="灯片编号占位符 5"/>
          <p:cNvSpPr>
            <a:spLocks noGrp="1"/>
          </p:cNvSpPr>
          <p:nvPr>
            <p:ph type="sldNum" sz="quarter" idx="12"/>
          </p:nvPr>
        </p:nvSpPr>
        <p:spPr/>
        <p:txBody>
          <a:bodyPr/>
          <a:lstStyle/>
          <a:p>
            <a:fld id="{E0374D5E-809C-4B52-9B1B-43F9E1113751}" type="slidenum">
              <a:rPr lang="zh-CN" altLang="en-US" smtClean="0"/>
            </a:fld>
            <a:endParaRPr lang="zh-CN" altLang="en-US"/>
          </a:p>
        </p:txBody>
      </p:sp>
      <p:sp>
        <p:nvSpPr>
          <p:cNvPr id="26" name="椭圆 25"/>
          <p:cNvSpPr>
            <a:spLocks noChangeAspect="1"/>
          </p:cNvSpPr>
          <p:nvPr/>
        </p:nvSpPr>
        <p:spPr>
          <a:xfrm>
            <a:off x="4411927" y="3881552"/>
            <a:ext cx="432000" cy="43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1" name="组合 30"/>
          <p:cNvGrpSpPr/>
          <p:nvPr/>
        </p:nvGrpSpPr>
        <p:grpSpPr>
          <a:xfrm>
            <a:off x="5361250" y="2672831"/>
            <a:ext cx="5309133" cy="668555"/>
            <a:chOff x="5010590" y="1807637"/>
            <a:chExt cx="5309133" cy="668555"/>
          </a:xfrm>
        </p:grpSpPr>
        <p:sp>
          <p:nvSpPr>
            <p:cNvPr id="32" name="矩形: 圆角 2"/>
            <p:cNvSpPr/>
            <p:nvPr/>
          </p:nvSpPr>
          <p:spPr>
            <a:xfrm>
              <a:off x="5010590" y="1822346"/>
              <a:ext cx="5309133" cy="65384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32"/>
            <p:cNvSpPr/>
            <p:nvPr/>
          </p:nvSpPr>
          <p:spPr>
            <a:xfrm>
              <a:off x="5173183" y="1807637"/>
              <a:ext cx="4983947" cy="656077"/>
            </a:xfrm>
            <a:prstGeom prst="rect">
              <a:avLst/>
            </a:prstGeom>
          </p:spPr>
          <p:txBody>
            <a:bodyPr wrap="square">
              <a:spAutoFit/>
            </a:bodyPr>
            <a:lstStyle/>
            <a:p>
              <a:pPr>
                <a:lnSpc>
                  <a:spcPct val="120000"/>
                </a:lnSpc>
              </a:pP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访问智能合约会使用到不同的账户地址，但交由用户保留私钥并不是一个用户友好的操作</a:t>
              </a:r>
              <a:endPar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 03 </a:t>
            </a:r>
            <a:r>
              <a:rPr lang="zh-CN" altLang="en-US" dirty="0">
                <a:latin typeface="Arial" panose="020B0604020202020204" pitchFamily="34" charset="0"/>
                <a:ea typeface="微软雅黑" panose="020B0503020204020204" pitchFamily="34" charset="-122"/>
                <a:sym typeface="Arial" panose="020B0604020202020204" pitchFamily="34" charset="0"/>
              </a:rPr>
              <a:t>项目后端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D22A5B66-9C9D-4588-AC3D-788B87AE1E4D}"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27" name="图片 26"/>
          <p:cNvPicPr>
            <a:picLocks noChangeAspect="1"/>
          </p:cNvPicPr>
          <p:nvPr/>
        </p:nvPicPr>
        <p:blipFill>
          <a:blip r:embed="rId1"/>
          <a:stretch>
            <a:fillRect/>
          </a:stretch>
        </p:blipFill>
        <p:spPr>
          <a:xfrm>
            <a:off x="9117361" y="434590"/>
            <a:ext cx="2298391" cy="518205"/>
          </a:xfrm>
          <a:prstGeom prst="rect">
            <a:avLst/>
          </a:prstGeom>
        </p:spPr>
      </p:pic>
      <p:sp>
        <p:nvSpPr>
          <p:cNvPr id="33" name="矩形: 圆角 32"/>
          <p:cNvSpPr/>
          <p:nvPr/>
        </p:nvSpPr>
        <p:spPr>
          <a:xfrm>
            <a:off x="1066801" y="2631994"/>
            <a:ext cx="4811816" cy="1475189"/>
          </a:xfrm>
          <a:prstGeom prst="roundRect">
            <a:avLst>
              <a:gd name="adj" fmla="val 14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p:cNvSpPr txBox="1"/>
          <p:nvPr/>
        </p:nvSpPr>
        <p:spPr>
          <a:xfrm>
            <a:off x="1016001" y="1745909"/>
            <a:ext cx="10156824" cy="360612"/>
          </a:xfrm>
          <a:prstGeom prst="rect">
            <a:avLst/>
          </a:prstGeom>
          <a:noFill/>
        </p:spPr>
        <p:txBody>
          <a:bodyPr wrap="square" lIns="0" rIns="0" rtlCol="0">
            <a:spAutoFit/>
          </a:bodyPr>
          <a:lstStyle/>
          <a:p>
            <a:pPr algn="ctr">
              <a:lnSpc>
                <a:spcPct val="120000"/>
              </a:lnSpc>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为了解决上述问题，我们采用了以下几个方式进行解决</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p:cNvSpPr/>
          <p:nvPr/>
        </p:nvSpPr>
        <p:spPr>
          <a:xfrm>
            <a:off x="5324277" y="1275243"/>
            <a:ext cx="1415772" cy="497316"/>
          </a:xfrm>
          <a:prstGeom prst="rect">
            <a:avLst/>
          </a:prstGeom>
        </p:spPr>
        <p:txBody>
          <a:bodyPr wrap="none">
            <a:spAutoFit/>
          </a:bodyPr>
          <a:lstStyle/>
          <a:p>
            <a:pPr algn="ctr">
              <a:lnSpc>
                <a:spcPct val="120000"/>
              </a:lnSpc>
            </a:pP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解决方案</a:t>
            </a:r>
            <a:endParaRPr lang="zh-CN" altLang="en-US" sz="24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文本框 33"/>
          <p:cNvSpPr txBox="1"/>
          <p:nvPr/>
        </p:nvSpPr>
        <p:spPr>
          <a:xfrm>
            <a:off x="2177288" y="3206593"/>
            <a:ext cx="3560659" cy="844138"/>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kumimoji="1" lang="zh-CN" altLang="en-US"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尝试手动引入</a:t>
            </a:r>
            <a:r>
              <a:rPr kumimoji="1" lang="en-US" altLang="zh-CN" sz="1400" dirty="0" err="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SolcJ</a:t>
            </a:r>
            <a:r>
              <a:rPr kumimoji="1" lang="en-US" altLang="zh-CN"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 All</a:t>
            </a:r>
            <a:r>
              <a:rPr kumimoji="1" lang="zh-CN" altLang="en-US"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依赖包辅助项目搭建，未果，之后尝试改用</a:t>
            </a:r>
            <a:r>
              <a:rPr kumimoji="1" lang="en-US" altLang="zh-CN"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JAVA SDK</a:t>
            </a:r>
            <a:r>
              <a:rPr kumimoji="1" lang="zh-CN" altLang="en-US"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进行项目搭建</a:t>
            </a:r>
            <a:endParaRPr kumimoji="1" lang="zh-CN" altLang="en-US"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文本框 34"/>
          <p:cNvSpPr txBox="1"/>
          <p:nvPr/>
        </p:nvSpPr>
        <p:spPr>
          <a:xfrm>
            <a:off x="2177288" y="2821128"/>
            <a:ext cx="3560660"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en-US" altLang="zh-CN"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Web3sdk</a:t>
            </a:r>
            <a:r>
              <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依赖问题</a:t>
            </a: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91"/>
          <p:cNvSpPr>
            <a:spLocks noEditPoints="1"/>
          </p:cNvSpPr>
          <p:nvPr/>
        </p:nvSpPr>
        <p:spPr bwMode="auto">
          <a:xfrm>
            <a:off x="1282636" y="3036307"/>
            <a:ext cx="752475" cy="612775"/>
          </a:xfrm>
          <a:custGeom>
            <a:avLst/>
            <a:gdLst/>
            <a:ahLst/>
            <a:cxnLst>
              <a:cxn ang="0">
                <a:pos x="386" y="0"/>
              </a:cxn>
              <a:cxn ang="0">
                <a:pos x="356" y="6"/>
              </a:cxn>
              <a:cxn ang="0">
                <a:pos x="334" y="22"/>
              </a:cxn>
              <a:cxn ang="0">
                <a:pos x="318" y="46"/>
              </a:cxn>
              <a:cxn ang="0">
                <a:pos x="312" y="74"/>
              </a:cxn>
              <a:cxn ang="0">
                <a:pos x="314" y="90"/>
              </a:cxn>
              <a:cxn ang="0">
                <a:pos x="386" y="238"/>
              </a:cxn>
              <a:cxn ang="0">
                <a:pos x="452" y="106"/>
              </a:cxn>
              <a:cxn ang="0">
                <a:pos x="460" y="74"/>
              </a:cxn>
              <a:cxn ang="0">
                <a:pos x="458" y="60"/>
              </a:cxn>
              <a:cxn ang="0">
                <a:pos x="448" y="32"/>
              </a:cxn>
              <a:cxn ang="0">
                <a:pos x="428" y="12"/>
              </a:cxn>
              <a:cxn ang="0">
                <a:pos x="400" y="2"/>
              </a:cxn>
              <a:cxn ang="0">
                <a:pos x="386" y="0"/>
              </a:cxn>
              <a:cxn ang="0">
                <a:pos x="386" y="118"/>
              </a:cxn>
              <a:cxn ang="0">
                <a:pos x="368" y="116"/>
              </a:cxn>
              <a:cxn ang="0">
                <a:pos x="354" y="106"/>
              </a:cxn>
              <a:cxn ang="0">
                <a:pos x="344" y="92"/>
              </a:cxn>
              <a:cxn ang="0">
                <a:pos x="340" y="74"/>
              </a:cxn>
              <a:cxn ang="0">
                <a:pos x="342" y="66"/>
              </a:cxn>
              <a:cxn ang="0">
                <a:pos x="348" y="50"/>
              </a:cxn>
              <a:cxn ang="0">
                <a:pos x="360" y="38"/>
              </a:cxn>
              <a:cxn ang="0">
                <a:pos x="376" y="30"/>
              </a:cxn>
              <a:cxn ang="0">
                <a:pos x="386" y="30"/>
              </a:cxn>
              <a:cxn ang="0">
                <a:pos x="402" y="34"/>
              </a:cxn>
              <a:cxn ang="0">
                <a:pos x="418" y="42"/>
              </a:cxn>
              <a:cxn ang="0">
                <a:pos x="426" y="56"/>
              </a:cxn>
              <a:cxn ang="0">
                <a:pos x="430" y="74"/>
              </a:cxn>
              <a:cxn ang="0">
                <a:pos x="430" y="84"/>
              </a:cxn>
              <a:cxn ang="0">
                <a:pos x="422" y="100"/>
              </a:cxn>
              <a:cxn ang="0">
                <a:pos x="410" y="112"/>
              </a:cxn>
              <a:cxn ang="0">
                <a:pos x="394" y="118"/>
              </a:cxn>
              <a:cxn ang="0">
                <a:pos x="386" y="118"/>
              </a:cxn>
              <a:cxn ang="0">
                <a:pos x="434" y="314"/>
              </a:cxn>
              <a:cxn ang="0">
                <a:pos x="344" y="232"/>
              </a:cxn>
              <a:cxn ang="0">
                <a:pos x="348" y="228"/>
              </a:cxn>
              <a:cxn ang="0">
                <a:pos x="326" y="208"/>
              </a:cxn>
              <a:cxn ang="0">
                <a:pos x="148" y="208"/>
              </a:cxn>
              <a:cxn ang="0">
                <a:pos x="0" y="326"/>
              </a:cxn>
              <a:cxn ang="0">
                <a:pos x="238" y="326"/>
              </a:cxn>
              <a:cxn ang="0">
                <a:pos x="474" y="326"/>
              </a:cxn>
              <a:cxn ang="0">
                <a:pos x="408" y="260"/>
              </a:cxn>
              <a:cxn ang="0">
                <a:pos x="40" y="314"/>
              </a:cxn>
              <a:cxn ang="0">
                <a:pos x="126" y="228"/>
              </a:cxn>
              <a:cxn ang="0">
                <a:pos x="108" y="348"/>
              </a:cxn>
              <a:cxn ang="0">
                <a:pos x="140" y="342"/>
              </a:cxn>
              <a:cxn ang="0">
                <a:pos x="164" y="232"/>
              </a:cxn>
              <a:cxn ang="0">
                <a:pos x="222" y="300"/>
              </a:cxn>
              <a:cxn ang="0">
                <a:pos x="252" y="194"/>
              </a:cxn>
              <a:cxn ang="0">
                <a:pos x="314" y="236"/>
              </a:cxn>
              <a:cxn ang="0">
                <a:pos x="252" y="300"/>
              </a:cxn>
            </a:cxnLst>
            <a:rect l="0" t="0" r="r" b="b"/>
            <a:pathLst>
              <a:path w="474" h="386">
                <a:moveTo>
                  <a:pt x="386" y="0"/>
                </a:moveTo>
                <a:lnTo>
                  <a:pt x="386" y="0"/>
                </a:lnTo>
                <a:lnTo>
                  <a:pt x="370" y="2"/>
                </a:lnTo>
                <a:lnTo>
                  <a:pt x="356" y="6"/>
                </a:lnTo>
                <a:lnTo>
                  <a:pt x="344" y="12"/>
                </a:lnTo>
                <a:lnTo>
                  <a:pt x="334" y="22"/>
                </a:lnTo>
                <a:lnTo>
                  <a:pt x="324" y="32"/>
                </a:lnTo>
                <a:lnTo>
                  <a:pt x="318" y="46"/>
                </a:lnTo>
                <a:lnTo>
                  <a:pt x="312" y="60"/>
                </a:lnTo>
                <a:lnTo>
                  <a:pt x="312" y="74"/>
                </a:lnTo>
                <a:lnTo>
                  <a:pt x="312" y="74"/>
                </a:lnTo>
                <a:lnTo>
                  <a:pt x="314" y="90"/>
                </a:lnTo>
                <a:lnTo>
                  <a:pt x="318" y="106"/>
                </a:lnTo>
                <a:lnTo>
                  <a:pt x="386" y="238"/>
                </a:lnTo>
                <a:lnTo>
                  <a:pt x="452" y="106"/>
                </a:lnTo>
                <a:lnTo>
                  <a:pt x="452" y="106"/>
                </a:lnTo>
                <a:lnTo>
                  <a:pt x="458" y="90"/>
                </a:lnTo>
                <a:lnTo>
                  <a:pt x="460" y="74"/>
                </a:lnTo>
                <a:lnTo>
                  <a:pt x="460" y="74"/>
                </a:lnTo>
                <a:lnTo>
                  <a:pt x="458" y="60"/>
                </a:lnTo>
                <a:lnTo>
                  <a:pt x="454" y="46"/>
                </a:lnTo>
                <a:lnTo>
                  <a:pt x="448" y="32"/>
                </a:lnTo>
                <a:lnTo>
                  <a:pt x="438" y="22"/>
                </a:lnTo>
                <a:lnTo>
                  <a:pt x="428" y="12"/>
                </a:lnTo>
                <a:lnTo>
                  <a:pt x="414" y="6"/>
                </a:lnTo>
                <a:lnTo>
                  <a:pt x="400" y="2"/>
                </a:lnTo>
                <a:lnTo>
                  <a:pt x="386" y="0"/>
                </a:lnTo>
                <a:lnTo>
                  <a:pt x="386" y="0"/>
                </a:lnTo>
                <a:close/>
                <a:moveTo>
                  <a:pt x="386" y="118"/>
                </a:moveTo>
                <a:lnTo>
                  <a:pt x="386" y="118"/>
                </a:lnTo>
                <a:lnTo>
                  <a:pt x="376" y="118"/>
                </a:lnTo>
                <a:lnTo>
                  <a:pt x="368" y="116"/>
                </a:lnTo>
                <a:lnTo>
                  <a:pt x="360" y="112"/>
                </a:lnTo>
                <a:lnTo>
                  <a:pt x="354" y="106"/>
                </a:lnTo>
                <a:lnTo>
                  <a:pt x="348" y="100"/>
                </a:lnTo>
                <a:lnTo>
                  <a:pt x="344" y="92"/>
                </a:lnTo>
                <a:lnTo>
                  <a:pt x="342" y="84"/>
                </a:lnTo>
                <a:lnTo>
                  <a:pt x="340" y="74"/>
                </a:lnTo>
                <a:lnTo>
                  <a:pt x="340" y="74"/>
                </a:lnTo>
                <a:lnTo>
                  <a:pt x="342" y="66"/>
                </a:lnTo>
                <a:lnTo>
                  <a:pt x="344" y="56"/>
                </a:lnTo>
                <a:lnTo>
                  <a:pt x="348" y="50"/>
                </a:lnTo>
                <a:lnTo>
                  <a:pt x="354" y="42"/>
                </a:lnTo>
                <a:lnTo>
                  <a:pt x="360" y="38"/>
                </a:lnTo>
                <a:lnTo>
                  <a:pt x="368" y="34"/>
                </a:lnTo>
                <a:lnTo>
                  <a:pt x="376" y="30"/>
                </a:lnTo>
                <a:lnTo>
                  <a:pt x="386" y="30"/>
                </a:lnTo>
                <a:lnTo>
                  <a:pt x="386" y="30"/>
                </a:lnTo>
                <a:lnTo>
                  <a:pt x="394" y="30"/>
                </a:lnTo>
                <a:lnTo>
                  <a:pt x="402" y="34"/>
                </a:lnTo>
                <a:lnTo>
                  <a:pt x="410" y="38"/>
                </a:lnTo>
                <a:lnTo>
                  <a:pt x="418" y="42"/>
                </a:lnTo>
                <a:lnTo>
                  <a:pt x="422" y="50"/>
                </a:lnTo>
                <a:lnTo>
                  <a:pt x="426" y="56"/>
                </a:lnTo>
                <a:lnTo>
                  <a:pt x="430" y="66"/>
                </a:lnTo>
                <a:lnTo>
                  <a:pt x="430" y="74"/>
                </a:lnTo>
                <a:lnTo>
                  <a:pt x="430" y="74"/>
                </a:lnTo>
                <a:lnTo>
                  <a:pt x="430" y="84"/>
                </a:lnTo>
                <a:lnTo>
                  <a:pt x="426" y="92"/>
                </a:lnTo>
                <a:lnTo>
                  <a:pt x="422" y="100"/>
                </a:lnTo>
                <a:lnTo>
                  <a:pt x="418" y="106"/>
                </a:lnTo>
                <a:lnTo>
                  <a:pt x="410" y="112"/>
                </a:lnTo>
                <a:lnTo>
                  <a:pt x="402" y="116"/>
                </a:lnTo>
                <a:lnTo>
                  <a:pt x="394" y="118"/>
                </a:lnTo>
                <a:lnTo>
                  <a:pt x="386" y="118"/>
                </a:lnTo>
                <a:lnTo>
                  <a:pt x="386" y="118"/>
                </a:lnTo>
                <a:close/>
                <a:moveTo>
                  <a:pt x="408" y="260"/>
                </a:moveTo>
                <a:lnTo>
                  <a:pt x="434" y="314"/>
                </a:lnTo>
                <a:lnTo>
                  <a:pt x="366" y="348"/>
                </a:lnTo>
                <a:lnTo>
                  <a:pt x="344" y="232"/>
                </a:lnTo>
                <a:lnTo>
                  <a:pt x="348" y="228"/>
                </a:lnTo>
                <a:lnTo>
                  <a:pt x="348" y="228"/>
                </a:lnTo>
                <a:lnTo>
                  <a:pt x="334" y="200"/>
                </a:lnTo>
                <a:lnTo>
                  <a:pt x="326" y="208"/>
                </a:lnTo>
                <a:lnTo>
                  <a:pt x="238" y="148"/>
                </a:lnTo>
                <a:lnTo>
                  <a:pt x="148" y="208"/>
                </a:lnTo>
                <a:lnTo>
                  <a:pt x="88" y="148"/>
                </a:lnTo>
                <a:lnTo>
                  <a:pt x="0" y="326"/>
                </a:lnTo>
                <a:lnTo>
                  <a:pt x="118" y="386"/>
                </a:lnTo>
                <a:lnTo>
                  <a:pt x="238" y="326"/>
                </a:lnTo>
                <a:lnTo>
                  <a:pt x="356" y="386"/>
                </a:lnTo>
                <a:lnTo>
                  <a:pt x="474" y="326"/>
                </a:lnTo>
                <a:lnTo>
                  <a:pt x="424" y="226"/>
                </a:lnTo>
                <a:lnTo>
                  <a:pt x="408" y="260"/>
                </a:lnTo>
                <a:close/>
                <a:moveTo>
                  <a:pt x="108" y="348"/>
                </a:moveTo>
                <a:lnTo>
                  <a:pt x="40" y="314"/>
                </a:lnTo>
                <a:lnTo>
                  <a:pt x="96" y="198"/>
                </a:lnTo>
                <a:lnTo>
                  <a:pt x="126" y="228"/>
                </a:lnTo>
                <a:lnTo>
                  <a:pt x="130" y="232"/>
                </a:lnTo>
                <a:lnTo>
                  <a:pt x="108" y="348"/>
                </a:lnTo>
                <a:close/>
                <a:moveTo>
                  <a:pt x="222" y="300"/>
                </a:moveTo>
                <a:lnTo>
                  <a:pt x="140" y="342"/>
                </a:lnTo>
                <a:lnTo>
                  <a:pt x="160" y="236"/>
                </a:lnTo>
                <a:lnTo>
                  <a:pt x="164" y="232"/>
                </a:lnTo>
                <a:lnTo>
                  <a:pt x="222" y="194"/>
                </a:lnTo>
                <a:lnTo>
                  <a:pt x="222" y="300"/>
                </a:lnTo>
                <a:close/>
                <a:moveTo>
                  <a:pt x="252" y="300"/>
                </a:moveTo>
                <a:lnTo>
                  <a:pt x="252" y="194"/>
                </a:lnTo>
                <a:lnTo>
                  <a:pt x="310" y="232"/>
                </a:lnTo>
                <a:lnTo>
                  <a:pt x="314" y="236"/>
                </a:lnTo>
                <a:lnTo>
                  <a:pt x="334" y="342"/>
                </a:lnTo>
                <a:lnTo>
                  <a:pt x="252" y="300"/>
                </a:ln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圆角 27"/>
          <p:cNvSpPr/>
          <p:nvPr/>
        </p:nvSpPr>
        <p:spPr>
          <a:xfrm>
            <a:off x="6274174" y="2631994"/>
            <a:ext cx="4811816" cy="1475189"/>
          </a:xfrm>
          <a:prstGeom prst="roundRect">
            <a:avLst>
              <a:gd name="adj" fmla="val 14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7384661" y="3206593"/>
            <a:ext cx="3560659" cy="844138"/>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lang="zh-CN" altLang="en-US"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由系统对每个账户所拥有的合约私钥、公钥、地址等信息进行维护封装，并以常见的邮箱密码登录注册方式提供用户使用</a:t>
            </a:r>
            <a:endParaRPr kumimoji="1" lang="zh-CN" altLang="en-US"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框 30"/>
          <p:cNvSpPr txBox="1"/>
          <p:nvPr/>
        </p:nvSpPr>
        <p:spPr>
          <a:xfrm>
            <a:off x="7384661" y="2821128"/>
            <a:ext cx="3560660"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智能合约账户访问问题</a:t>
            </a: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0"/>
          <p:cNvSpPr>
            <a:spLocks noEditPoints="1"/>
          </p:cNvSpPr>
          <p:nvPr/>
        </p:nvSpPr>
        <p:spPr bwMode="auto">
          <a:xfrm>
            <a:off x="6551343" y="3010658"/>
            <a:ext cx="655206" cy="658993"/>
          </a:xfrm>
          <a:custGeom>
            <a:avLst/>
            <a:gdLst/>
            <a:ahLst/>
            <a:cxnLst>
              <a:cxn ang="0">
                <a:pos x="0" y="348"/>
              </a:cxn>
              <a:cxn ang="0">
                <a:pos x="42" y="64"/>
              </a:cxn>
              <a:cxn ang="0">
                <a:pos x="42" y="130"/>
              </a:cxn>
              <a:cxn ang="0">
                <a:pos x="42" y="196"/>
              </a:cxn>
              <a:cxn ang="0">
                <a:pos x="42" y="260"/>
              </a:cxn>
              <a:cxn ang="0">
                <a:pos x="64" y="228"/>
              </a:cxn>
              <a:cxn ang="0">
                <a:pos x="70" y="210"/>
              </a:cxn>
              <a:cxn ang="0">
                <a:pos x="90" y="196"/>
              </a:cxn>
              <a:cxn ang="0">
                <a:pos x="136" y="160"/>
              </a:cxn>
              <a:cxn ang="0">
                <a:pos x="130" y="142"/>
              </a:cxn>
              <a:cxn ang="0">
                <a:pos x="140" y="118"/>
              </a:cxn>
              <a:cxn ang="0">
                <a:pos x="162" y="108"/>
              </a:cxn>
              <a:cxn ang="0">
                <a:pos x="180" y="114"/>
              </a:cxn>
              <a:cxn ang="0">
                <a:pos x="194" y="134"/>
              </a:cxn>
              <a:cxn ang="0">
                <a:pos x="232" y="180"/>
              </a:cxn>
              <a:cxn ang="0">
                <a:pos x="250" y="174"/>
              </a:cxn>
              <a:cxn ang="0">
                <a:pos x="284" y="88"/>
              </a:cxn>
              <a:cxn ang="0">
                <a:pos x="282" y="70"/>
              </a:cxn>
              <a:cxn ang="0">
                <a:pos x="296" y="48"/>
              </a:cxn>
              <a:cxn ang="0">
                <a:pos x="314" y="44"/>
              </a:cxn>
              <a:cxn ang="0">
                <a:pos x="338" y="52"/>
              </a:cxn>
              <a:cxn ang="0">
                <a:pos x="346" y="76"/>
              </a:cxn>
              <a:cxn ang="0">
                <a:pos x="342" y="94"/>
              </a:cxn>
              <a:cxn ang="0">
                <a:pos x="320" y="108"/>
              </a:cxn>
              <a:cxn ang="0">
                <a:pos x="272" y="184"/>
              </a:cxn>
              <a:cxn ang="0">
                <a:pos x="282" y="206"/>
              </a:cxn>
              <a:cxn ang="0">
                <a:pos x="276" y="224"/>
              </a:cxn>
              <a:cxn ang="0">
                <a:pos x="256" y="238"/>
              </a:cxn>
              <a:cxn ang="0">
                <a:pos x="236" y="236"/>
              </a:cxn>
              <a:cxn ang="0">
                <a:pos x="220" y="218"/>
              </a:cxn>
              <a:cxn ang="0">
                <a:pos x="218" y="196"/>
              </a:cxn>
              <a:cxn ang="0">
                <a:pos x="162" y="174"/>
              </a:cxn>
              <a:cxn ang="0">
                <a:pos x="124" y="210"/>
              </a:cxn>
              <a:cxn ang="0">
                <a:pos x="130" y="234"/>
              </a:cxn>
              <a:cxn ang="0">
                <a:pos x="116" y="254"/>
              </a:cxn>
              <a:cxn ang="0">
                <a:pos x="98" y="260"/>
              </a:cxn>
              <a:cxn ang="0">
                <a:pos x="74" y="250"/>
              </a:cxn>
              <a:cxn ang="0">
                <a:pos x="64" y="228"/>
              </a:cxn>
              <a:cxn ang="0">
                <a:pos x="304" y="80"/>
              </a:cxn>
              <a:cxn ang="0">
                <a:pos x="314" y="86"/>
              </a:cxn>
              <a:cxn ang="0">
                <a:pos x="326" y="76"/>
              </a:cxn>
              <a:cxn ang="0">
                <a:pos x="318" y="66"/>
              </a:cxn>
              <a:cxn ang="0">
                <a:pos x="306" y="68"/>
              </a:cxn>
              <a:cxn ang="0">
                <a:pos x="238" y="206"/>
              </a:cxn>
              <a:cxn ang="0">
                <a:pos x="244" y="216"/>
              </a:cxn>
              <a:cxn ang="0">
                <a:pos x="256" y="214"/>
              </a:cxn>
              <a:cxn ang="0">
                <a:pos x="260" y="202"/>
              </a:cxn>
              <a:cxn ang="0">
                <a:pos x="250" y="196"/>
              </a:cxn>
              <a:cxn ang="0">
                <a:pos x="238" y="206"/>
              </a:cxn>
              <a:cxn ang="0">
                <a:pos x="152" y="146"/>
              </a:cxn>
              <a:cxn ang="0">
                <a:pos x="162" y="152"/>
              </a:cxn>
              <a:cxn ang="0">
                <a:pos x="174" y="142"/>
              </a:cxn>
              <a:cxn ang="0">
                <a:pos x="166" y="130"/>
              </a:cxn>
              <a:cxn ang="0">
                <a:pos x="154" y="134"/>
              </a:cxn>
              <a:cxn ang="0">
                <a:pos x="86" y="228"/>
              </a:cxn>
              <a:cxn ang="0">
                <a:pos x="92" y="238"/>
              </a:cxn>
              <a:cxn ang="0">
                <a:pos x="104" y="236"/>
              </a:cxn>
              <a:cxn ang="0">
                <a:pos x="108" y="224"/>
              </a:cxn>
              <a:cxn ang="0">
                <a:pos x="98" y="218"/>
              </a:cxn>
              <a:cxn ang="0">
                <a:pos x="86" y="228"/>
              </a:cxn>
            </a:cxnLst>
            <a:rect l="0" t="0" r="r" b="b"/>
            <a:pathLst>
              <a:path w="346" h="348">
                <a:moveTo>
                  <a:pt x="22" y="326"/>
                </a:moveTo>
                <a:lnTo>
                  <a:pt x="346" y="326"/>
                </a:lnTo>
                <a:lnTo>
                  <a:pt x="346" y="348"/>
                </a:lnTo>
                <a:lnTo>
                  <a:pt x="0" y="348"/>
                </a:lnTo>
                <a:lnTo>
                  <a:pt x="0" y="0"/>
                </a:lnTo>
                <a:lnTo>
                  <a:pt x="22" y="0"/>
                </a:lnTo>
                <a:lnTo>
                  <a:pt x="22" y="64"/>
                </a:lnTo>
                <a:lnTo>
                  <a:pt x="42" y="64"/>
                </a:lnTo>
                <a:lnTo>
                  <a:pt x="42" y="86"/>
                </a:lnTo>
                <a:lnTo>
                  <a:pt x="22" y="86"/>
                </a:lnTo>
                <a:lnTo>
                  <a:pt x="22" y="130"/>
                </a:lnTo>
                <a:lnTo>
                  <a:pt x="42" y="130"/>
                </a:lnTo>
                <a:lnTo>
                  <a:pt x="42" y="152"/>
                </a:lnTo>
                <a:lnTo>
                  <a:pt x="22" y="152"/>
                </a:lnTo>
                <a:lnTo>
                  <a:pt x="22" y="196"/>
                </a:lnTo>
                <a:lnTo>
                  <a:pt x="42" y="196"/>
                </a:lnTo>
                <a:lnTo>
                  <a:pt x="42" y="218"/>
                </a:lnTo>
                <a:lnTo>
                  <a:pt x="22" y="218"/>
                </a:lnTo>
                <a:lnTo>
                  <a:pt x="22" y="260"/>
                </a:lnTo>
                <a:lnTo>
                  <a:pt x="42" y="260"/>
                </a:lnTo>
                <a:lnTo>
                  <a:pt x="42" y="282"/>
                </a:lnTo>
                <a:lnTo>
                  <a:pt x="22" y="282"/>
                </a:lnTo>
                <a:lnTo>
                  <a:pt x="22" y="326"/>
                </a:lnTo>
                <a:close/>
                <a:moveTo>
                  <a:pt x="64" y="228"/>
                </a:moveTo>
                <a:lnTo>
                  <a:pt x="64" y="228"/>
                </a:lnTo>
                <a:lnTo>
                  <a:pt x="66" y="222"/>
                </a:lnTo>
                <a:lnTo>
                  <a:pt x="68" y="216"/>
                </a:lnTo>
                <a:lnTo>
                  <a:pt x="70" y="210"/>
                </a:lnTo>
                <a:lnTo>
                  <a:pt x="74" y="204"/>
                </a:lnTo>
                <a:lnTo>
                  <a:pt x="78" y="200"/>
                </a:lnTo>
                <a:lnTo>
                  <a:pt x="84" y="198"/>
                </a:lnTo>
                <a:lnTo>
                  <a:pt x="90" y="196"/>
                </a:lnTo>
                <a:lnTo>
                  <a:pt x="98" y="196"/>
                </a:lnTo>
                <a:lnTo>
                  <a:pt x="98" y="196"/>
                </a:lnTo>
                <a:lnTo>
                  <a:pt x="106" y="196"/>
                </a:lnTo>
                <a:lnTo>
                  <a:pt x="136" y="160"/>
                </a:lnTo>
                <a:lnTo>
                  <a:pt x="136" y="160"/>
                </a:lnTo>
                <a:lnTo>
                  <a:pt x="132" y="150"/>
                </a:lnTo>
                <a:lnTo>
                  <a:pt x="130" y="142"/>
                </a:lnTo>
                <a:lnTo>
                  <a:pt x="130" y="142"/>
                </a:lnTo>
                <a:lnTo>
                  <a:pt x="130" y="134"/>
                </a:lnTo>
                <a:lnTo>
                  <a:pt x="132" y="128"/>
                </a:lnTo>
                <a:lnTo>
                  <a:pt x="136" y="122"/>
                </a:lnTo>
                <a:lnTo>
                  <a:pt x="140" y="118"/>
                </a:lnTo>
                <a:lnTo>
                  <a:pt x="144" y="114"/>
                </a:lnTo>
                <a:lnTo>
                  <a:pt x="150" y="110"/>
                </a:lnTo>
                <a:lnTo>
                  <a:pt x="156" y="110"/>
                </a:lnTo>
                <a:lnTo>
                  <a:pt x="162" y="108"/>
                </a:lnTo>
                <a:lnTo>
                  <a:pt x="162" y="108"/>
                </a:lnTo>
                <a:lnTo>
                  <a:pt x="168" y="110"/>
                </a:lnTo>
                <a:lnTo>
                  <a:pt x="174" y="110"/>
                </a:lnTo>
                <a:lnTo>
                  <a:pt x="180" y="114"/>
                </a:lnTo>
                <a:lnTo>
                  <a:pt x="186" y="118"/>
                </a:lnTo>
                <a:lnTo>
                  <a:pt x="190" y="122"/>
                </a:lnTo>
                <a:lnTo>
                  <a:pt x="192" y="128"/>
                </a:lnTo>
                <a:lnTo>
                  <a:pt x="194" y="134"/>
                </a:lnTo>
                <a:lnTo>
                  <a:pt x="194" y="142"/>
                </a:lnTo>
                <a:lnTo>
                  <a:pt x="194" y="142"/>
                </a:lnTo>
                <a:lnTo>
                  <a:pt x="194" y="150"/>
                </a:lnTo>
                <a:lnTo>
                  <a:pt x="232" y="180"/>
                </a:lnTo>
                <a:lnTo>
                  <a:pt x="232" y="180"/>
                </a:lnTo>
                <a:lnTo>
                  <a:pt x="240" y="176"/>
                </a:lnTo>
                <a:lnTo>
                  <a:pt x="250" y="174"/>
                </a:lnTo>
                <a:lnTo>
                  <a:pt x="250" y="174"/>
                </a:lnTo>
                <a:lnTo>
                  <a:pt x="254" y="174"/>
                </a:lnTo>
                <a:lnTo>
                  <a:pt x="290" y="98"/>
                </a:lnTo>
                <a:lnTo>
                  <a:pt x="290" y="98"/>
                </a:lnTo>
                <a:lnTo>
                  <a:pt x="284" y="88"/>
                </a:lnTo>
                <a:lnTo>
                  <a:pt x="282" y="82"/>
                </a:lnTo>
                <a:lnTo>
                  <a:pt x="282" y="76"/>
                </a:lnTo>
                <a:lnTo>
                  <a:pt x="282" y="76"/>
                </a:lnTo>
                <a:lnTo>
                  <a:pt x="282" y="70"/>
                </a:lnTo>
                <a:lnTo>
                  <a:pt x="284" y="64"/>
                </a:lnTo>
                <a:lnTo>
                  <a:pt x="288" y="58"/>
                </a:lnTo>
                <a:lnTo>
                  <a:pt x="292" y="52"/>
                </a:lnTo>
                <a:lnTo>
                  <a:pt x="296" y="48"/>
                </a:lnTo>
                <a:lnTo>
                  <a:pt x="302" y="46"/>
                </a:lnTo>
                <a:lnTo>
                  <a:pt x="308" y="44"/>
                </a:lnTo>
                <a:lnTo>
                  <a:pt x="314" y="44"/>
                </a:lnTo>
                <a:lnTo>
                  <a:pt x="314" y="44"/>
                </a:lnTo>
                <a:lnTo>
                  <a:pt x="320" y="44"/>
                </a:lnTo>
                <a:lnTo>
                  <a:pt x="328" y="46"/>
                </a:lnTo>
                <a:lnTo>
                  <a:pt x="332" y="48"/>
                </a:lnTo>
                <a:lnTo>
                  <a:pt x="338" y="52"/>
                </a:lnTo>
                <a:lnTo>
                  <a:pt x="342" y="58"/>
                </a:lnTo>
                <a:lnTo>
                  <a:pt x="344" y="64"/>
                </a:lnTo>
                <a:lnTo>
                  <a:pt x="346" y="70"/>
                </a:lnTo>
                <a:lnTo>
                  <a:pt x="346" y="76"/>
                </a:lnTo>
                <a:lnTo>
                  <a:pt x="346" y="76"/>
                </a:lnTo>
                <a:lnTo>
                  <a:pt x="346" y="82"/>
                </a:lnTo>
                <a:lnTo>
                  <a:pt x="344" y="88"/>
                </a:lnTo>
                <a:lnTo>
                  <a:pt x="342" y="94"/>
                </a:lnTo>
                <a:lnTo>
                  <a:pt x="338" y="98"/>
                </a:lnTo>
                <a:lnTo>
                  <a:pt x="332" y="102"/>
                </a:lnTo>
                <a:lnTo>
                  <a:pt x="328" y="106"/>
                </a:lnTo>
                <a:lnTo>
                  <a:pt x="320" y="108"/>
                </a:lnTo>
                <a:lnTo>
                  <a:pt x="314" y="108"/>
                </a:lnTo>
                <a:lnTo>
                  <a:pt x="314" y="108"/>
                </a:lnTo>
                <a:lnTo>
                  <a:pt x="310" y="108"/>
                </a:lnTo>
                <a:lnTo>
                  <a:pt x="272" y="184"/>
                </a:lnTo>
                <a:lnTo>
                  <a:pt x="272" y="184"/>
                </a:lnTo>
                <a:lnTo>
                  <a:pt x="280" y="194"/>
                </a:lnTo>
                <a:lnTo>
                  <a:pt x="282" y="200"/>
                </a:lnTo>
                <a:lnTo>
                  <a:pt x="282" y="206"/>
                </a:lnTo>
                <a:lnTo>
                  <a:pt x="282" y="206"/>
                </a:lnTo>
                <a:lnTo>
                  <a:pt x="282" y="212"/>
                </a:lnTo>
                <a:lnTo>
                  <a:pt x="280" y="218"/>
                </a:lnTo>
                <a:lnTo>
                  <a:pt x="276" y="224"/>
                </a:lnTo>
                <a:lnTo>
                  <a:pt x="272" y="230"/>
                </a:lnTo>
                <a:lnTo>
                  <a:pt x="268" y="234"/>
                </a:lnTo>
                <a:lnTo>
                  <a:pt x="262" y="236"/>
                </a:lnTo>
                <a:lnTo>
                  <a:pt x="256" y="238"/>
                </a:lnTo>
                <a:lnTo>
                  <a:pt x="250" y="238"/>
                </a:lnTo>
                <a:lnTo>
                  <a:pt x="250" y="238"/>
                </a:lnTo>
                <a:lnTo>
                  <a:pt x="242" y="238"/>
                </a:lnTo>
                <a:lnTo>
                  <a:pt x="236" y="236"/>
                </a:lnTo>
                <a:lnTo>
                  <a:pt x="230" y="234"/>
                </a:lnTo>
                <a:lnTo>
                  <a:pt x="226" y="230"/>
                </a:lnTo>
                <a:lnTo>
                  <a:pt x="222" y="224"/>
                </a:lnTo>
                <a:lnTo>
                  <a:pt x="220" y="218"/>
                </a:lnTo>
                <a:lnTo>
                  <a:pt x="218" y="212"/>
                </a:lnTo>
                <a:lnTo>
                  <a:pt x="216" y="206"/>
                </a:lnTo>
                <a:lnTo>
                  <a:pt x="216" y="206"/>
                </a:lnTo>
                <a:lnTo>
                  <a:pt x="218" y="196"/>
                </a:lnTo>
                <a:lnTo>
                  <a:pt x="180" y="168"/>
                </a:lnTo>
                <a:lnTo>
                  <a:pt x="180" y="168"/>
                </a:lnTo>
                <a:lnTo>
                  <a:pt x="172" y="172"/>
                </a:lnTo>
                <a:lnTo>
                  <a:pt x="162" y="174"/>
                </a:lnTo>
                <a:lnTo>
                  <a:pt x="162" y="174"/>
                </a:lnTo>
                <a:lnTo>
                  <a:pt x="152" y="172"/>
                </a:lnTo>
                <a:lnTo>
                  <a:pt x="124" y="210"/>
                </a:lnTo>
                <a:lnTo>
                  <a:pt x="124" y="210"/>
                </a:lnTo>
                <a:lnTo>
                  <a:pt x="128" y="218"/>
                </a:lnTo>
                <a:lnTo>
                  <a:pt x="130" y="228"/>
                </a:lnTo>
                <a:lnTo>
                  <a:pt x="130" y="228"/>
                </a:lnTo>
                <a:lnTo>
                  <a:pt x="130" y="234"/>
                </a:lnTo>
                <a:lnTo>
                  <a:pt x="128" y="240"/>
                </a:lnTo>
                <a:lnTo>
                  <a:pt x="124" y="246"/>
                </a:lnTo>
                <a:lnTo>
                  <a:pt x="120" y="250"/>
                </a:lnTo>
                <a:lnTo>
                  <a:pt x="116" y="254"/>
                </a:lnTo>
                <a:lnTo>
                  <a:pt x="110" y="258"/>
                </a:lnTo>
                <a:lnTo>
                  <a:pt x="104" y="260"/>
                </a:lnTo>
                <a:lnTo>
                  <a:pt x="98" y="260"/>
                </a:lnTo>
                <a:lnTo>
                  <a:pt x="98" y="260"/>
                </a:lnTo>
                <a:lnTo>
                  <a:pt x="90" y="260"/>
                </a:lnTo>
                <a:lnTo>
                  <a:pt x="84" y="258"/>
                </a:lnTo>
                <a:lnTo>
                  <a:pt x="78" y="254"/>
                </a:lnTo>
                <a:lnTo>
                  <a:pt x="74" y="250"/>
                </a:lnTo>
                <a:lnTo>
                  <a:pt x="70" y="246"/>
                </a:lnTo>
                <a:lnTo>
                  <a:pt x="68" y="240"/>
                </a:lnTo>
                <a:lnTo>
                  <a:pt x="66" y="234"/>
                </a:lnTo>
                <a:lnTo>
                  <a:pt x="64" y="228"/>
                </a:lnTo>
                <a:lnTo>
                  <a:pt x="64" y="228"/>
                </a:lnTo>
                <a:close/>
                <a:moveTo>
                  <a:pt x="304" y="76"/>
                </a:moveTo>
                <a:lnTo>
                  <a:pt x="304" y="76"/>
                </a:lnTo>
                <a:lnTo>
                  <a:pt x="304" y="80"/>
                </a:lnTo>
                <a:lnTo>
                  <a:pt x="306" y="84"/>
                </a:lnTo>
                <a:lnTo>
                  <a:pt x="310" y="86"/>
                </a:lnTo>
                <a:lnTo>
                  <a:pt x="314" y="86"/>
                </a:lnTo>
                <a:lnTo>
                  <a:pt x="314" y="86"/>
                </a:lnTo>
                <a:lnTo>
                  <a:pt x="318" y="86"/>
                </a:lnTo>
                <a:lnTo>
                  <a:pt x="322" y="84"/>
                </a:lnTo>
                <a:lnTo>
                  <a:pt x="324" y="80"/>
                </a:lnTo>
                <a:lnTo>
                  <a:pt x="326" y="76"/>
                </a:lnTo>
                <a:lnTo>
                  <a:pt x="326" y="76"/>
                </a:lnTo>
                <a:lnTo>
                  <a:pt x="324" y="72"/>
                </a:lnTo>
                <a:lnTo>
                  <a:pt x="322" y="68"/>
                </a:lnTo>
                <a:lnTo>
                  <a:pt x="318" y="66"/>
                </a:lnTo>
                <a:lnTo>
                  <a:pt x="314" y="64"/>
                </a:lnTo>
                <a:lnTo>
                  <a:pt x="314" y="64"/>
                </a:lnTo>
                <a:lnTo>
                  <a:pt x="310" y="66"/>
                </a:lnTo>
                <a:lnTo>
                  <a:pt x="306" y="68"/>
                </a:lnTo>
                <a:lnTo>
                  <a:pt x="304" y="72"/>
                </a:lnTo>
                <a:lnTo>
                  <a:pt x="304" y="76"/>
                </a:lnTo>
                <a:lnTo>
                  <a:pt x="304" y="76"/>
                </a:lnTo>
                <a:close/>
                <a:moveTo>
                  <a:pt x="238" y="206"/>
                </a:moveTo>
                <a:lnTo>
                  <a:pt x="238" y="206"/>
                </a:lnTo>
                <a:lnTo>
                  <a:pt x="240" y="210"/>
                </a:lnTo>
                <a:lnTo>
                  <a:pt x="242" y="214"/>
                </a:lnTo>
                <a:lnTo>
                  <a:pt x="244" y="216"/>
                </a:lnTo>
                <a:lnTo>
                  <a:pt x="250" y="218"/>
                </a:lnTo>
                <a:lnTo>
                  <a:pt x="250" y="218"/>
                </a:lnTo>
                <a:lnTo>
                  <a:pt x="254" y="216"/>
                </a:lnTo>
                <a:lnTo>
                  <a:pt x="256" y="214"/>
                </a:lnTo>
                <a:lnTo>
                  <a:pt x="260" y="210"/>
                </a:lnTo>
                <a:lnTo>
                  <a:pt x="260" y="206"/>
                </a:lnTo>
                <a:lnTo>
                  <a:pt x="260" y="206"/>
                </a:lnTo>
                <a:lnTo>
                  <a:pt x="260" y="202"/>
                </a:lnTo>
                <a:lnTo>
                  <a:pt x="256" y="198"/>
                </a:lnTo>
                <a:lnTo>
                  <a:pt x="254" y="196"/>
                </a:lnTo>
                <a:lnTo>
                  <a:pt x="250" y="196"/>
                </a:lnTo>
                <a:lnTo>
                  <a:pt x="250" y="196"/>
                </a:lnTo>
                <a:lnTo>
                  <a:pt x="244" y="196"/>
                </a:lnTo>
                <a:lnTo>
                  <a:pt x="242" y="198"/>
                </a:lnTo>
                <a:lnTo>
                  <a:pt x="240" y="202"/>
                </a:lnTo>
                <a:lnTo>
                  <a:pt x="238" y="206"/>
                </a:lnTo>
                <a:lnTo>
                  <a:pt x="238" y="206"/>
                </a:lnTo>
                <a:close/>
                <a:moveTo>
                  <a:pt x="152" y="142"/>
                </a:moveTo>
                <a:lnTo>
                  <a:pt x="152" y="142"/>
                </a:lnTo>
                <a:lnTo>
                  <a:pt x="152" y="146"/>
                </a:lnTo>
                <a:lnTo>
                  <a:pt x="154" y="148"/>
                </a:lnTo>
                <a:lnTo>
                  <a:pt x="158" y="152"/>
                </a:lnTo>
                <a:lnTo>
                  <a:pt x="162" y="152"/>
                </a:lnTo>
                <a:lnTo>
                  <a:pt x="162" y="152"/>
                </a:lnTo>
                <a:lnTo>
                  <a:pt x="166" y="152"/>
                </a:lnTo>
                <a:lnTo>
                  <a:pt x="170" y="148"/>
                </a:lnTo>
                <a:lnTo>
                  <a:pt x="172" y="146"/>
                </a:lnTo>
                <a:lnTo>
                  <a:pt x="174" y="142"/>
                </a:lnTo>
                <a:lnTo>
                  <a:pt x="174" y="142"/>
                </a:lnTo>
                <a:lnTo>
                  <a:pt x="172" y="136"/>
                </a:lnTo>
                <a:lnTo>
                  <a:pt x="170" y="134"/>
                </a:lnTo>
                <a:lnTo>
                  <a:pt x="166" y="130"/>
                </a:lnTo>
                <a:lnTo>
                  <a:pt x="162" y="130"/>
                </a:lnTo>
                <a:lnTo>
                  <a:pt x="162" y="130"/>
                </a:lnTo>
                <a:lnTo>
                  <a:pt x="158" y="130"/>
                </a:lnTo>
                <a:lnTo>
                  <a:pt x="154" y="134"/>
                </a:lnTo>
                <a:lnTo>
                  <a:pt x="152" y="136"/>
                </a:lnTo>
                <a:lnTo>
                  <a:pt x="152" y="142"/>
                </a:lnTo>
                <a:lnTo>
                  <a:pt x="152" y="142"/>
                </a:lnTo>
                <a:close/>
                <a:moveTo>
                  <a:pt x="86" y="228"/>
                </a:moveTo>
                <a:lnTo>
                  <a:pt x="86" y="228"/>
                </a:lnTo>
                <a:lnTo>
                  <a:pt x="88" y="232"/>
                </a:lnTo>
                <a:lnTo>
                  <a:pt x="90" y="236"/>
                </a:lnTo>
                <a:lnTo>
                  <a:pt x="92" y="238"/>
                </a:lnTo>
                <a:lnTo>
                  <a:pt x="98" y="238"/>
                </a:lnTo>
                <a:lnTo>
                  <a:pt x="98" y="238"/>
                </a:lnTo>
                <a:lnTo>
                  <a:pt x="102" y="238"/>
                </a:lnTo>
                <a:lnTo>
                  <a:pt x="104" y="236"/>
                </a:lnTo>
                <a:lnTo>
                  <a:pt x="108" y="232"/>
                </a:lnTo>
                <a:lnTo>
                  <a:pt x="108" y="228"/>
                </a:lnTo>
                <a:lnTo>
                  <a:pt x="108" y="228"/>
                </a:lnTo>
                <a:lnTo>
                  <a:pt x="108" y="224"/>
                </a:lnTo>
                <a:lnTo>
                  <a:pt x="104" y="220"/>
                </a:lnTo>
                <a:lnTo>
                  <a:pt x="102" y="218"/>
                </a:lnTo>
                <a:lnTo>
                  <a:pt x="98" y="218"/>
                </a:lnTo>
                <a:lnTo>
                  <a:pt x="98" y="218"/>
                </a:lnTo>
                <a:lnTo>
                  <a:pt x="92" y="218"/>
                </a:lnTo>
                <a:lnTo>
                  <a:pt x="90" y="220"/>
                </a:lnTo>
                <a:lnTo>
                  <a:pt x="88" y="224"/>
                </a:lnTo>
                <a:lnTo>
                  <a:pt x="86" y="228"/>
                </a:lnTo>
                <a:lnTo>
                  <a:pt x="86" y="228"/>
                </a:ln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20000"/>
              </a:lnSpc>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矩形: 圆角 47"/>
          <p:cNvSpPr/>
          <p:nvPr/>
        </p:nvSpPr>
        <p:spPr>
          <a:xfrm>
            <a:off x="1066801" y="4273462"/>
            <a:ext cx="4811816" cy="1475189"/>
          </a:xfrm>
          <a:prstGeom prst="roundRect">
            <a:avLst>
              <a:gd name="adj" fmla="val 14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文本框 48"/>
          <p:cNvSpPr txBox="1"/>
          <p:nvPr/>
        </p:nvSpPr>
        <p:spPr>
          <a:xfrm>
            <a:off x="2177288" y="4848061"/>
            <a:ext cx="3560659" cy="844138"/>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kumimoji="1" lang="zh-CN" altLang="en-US"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相比于使用</a:t>
            </a:r>
            <a:r>
              <a:rPr kumimoji="1" lang="en-US" altLang="zh-CN"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Table</a:t>
            </a:r>
            <a:r>
              <a:rPr kumimoji="1" lang="zh-CN" altLang="en-US"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的</a:t>
            </a:r>
            <a:r>
              <a:rPr kumimoji="1" lang="en-US" altLang="zh-CN"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crud</a:t>
            </a:r>
            <a:r>
              <a:rPr kumimoji="1" lang="zh-CN" altLang="en-US"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，使用自定义</a:t>
            </a:r>
            <a:r>
              <a:rPr kumimoji="1" lang="en-US" altLang="zh-CN"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struct</a:t>
            </a:r>
            <a:r>
              <a:rPr kumimoji="1" lang="zh-CN" altLang="en-US"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，并辅助使用</a:t>
            </a:r>
            <a:r>
              <a:rPr kumimoji="1" lang="en-US" altLang="zh-CN"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mapping</a:t>
            </a:r>
            <a:r>
              <a:rPr kumimoji="1" lang="zh-CN" altLang="en-US"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、数组等数据结构，更有利于实现本项目的查询插入等功能</a:t>
            </a:r>
            <a:endParaRPr kumimoji="1" lang="zh-CN" altLang="en-US"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文本框 49"/>
          <p:cNvSpPr txBox="1"/>
          <p:nvPr/>
        </p:nvSpPr>
        <p:spPr>
          <a:xfrm>
            <a:off x="2177288" y="4462596"/>
            <a:ext cx="3560660"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en-US" altLang="zh-CN"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Solidity</a:t>
            </a: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合约结构问题</a:t>
            </a: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矩形: 圆角 51"/>
          <p:cNvSpPr/>
          <p:nvPr/>
        </p:nvSpPr>
        <p:spPr>
          <a:xfrm>
            <a:off x="6274174" y="4273462"/>
            <a:ext cx="4811816" cy="1475189"/>
          </a:xfrm>
          <a:prstGeom prst="roundRect">
            <a:avLst>
              <a:gd name="adj" fmla="val 14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文本框 52"/>
          <p:cNvSpPr txBox="1"/>
          <p:nvPr/>
        </p:nvSpPr>
        <p:spPr>
          <a:xfrm>
            <a:off x="7384661" y="4848061"/>
            <a:ext cx="3560659" cy="844138"/>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kumimoji="1" lang="zh-CN" altLang="en-US"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对于高频的物资查询、交易查询以及其余统计信息，使用</a:t>
            </a:r>
            <a:r>
              <a:rPr kumimoji="1" lang="en-US" altLang="zh-CN"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Redis</a:t>
            </a:r>
            <a:r>
              <a:rPr kumimoji="1" lang="zh-CN" altLang="en-US" sz="1400" dirty="0">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rPr>
              <a:t>辅助缓存，能供减少不必要的资源消耗，提高服务器效率</a:t>
            </a:r>
            <a:endParaRPr kumimoji="1" lang="zh-CN" altLang="en-US" sz="14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文本框 53"/>
          <p:cNvSpPr txBox="1"/>
          <p:nvPr/>
        </p:nvSpPr>
        <p:spPr>
          <a:xfrm>
            <a:off x="7384661" y="4462596"/>
            <a:ext cx="3560660"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en-US" altLang="zh-CN"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Solidity</a:t>
            </a:r>
            <a:r>
              <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查询性能占用问题</a:t>
            </a: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10"/>
          <p:cNvSpPr>
            <a:spLocks noEditPoints="1"/>
          </p:cNvSpPr>
          <p:nvPr/>
        </p:nvSpPr>
        <p:spPr bwMode="auto">
          <a:xfrm>
            <a:off x="6549450" y="4652624"/>
            <a:ext cx="658993" cy="657998"/>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83"/>
          <p:cNvSpPr>
            <a:spLocks noEditPoints="1"/>
          </p:cNvSpPr>
          <p:nvPr/>
        </p:nvSpPr>
        <p:spPr bwMode="auto">
          <a:xfrm>
            <a:off x="1327252" y="4662685"/>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íṩľîḑe"/>
          <p:cNvSpPr/>
          <p:nvPr/>
        </p:nvSpPr>
        <p:spPr>
          <a:xfrm>
            <a:off x="666751" y="1371261"/>
            <a:ext cx="2274823" cy="57607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íṡliḑe"/>
          <p:cNvSpPr txBox="1"/>
          <p:nvPr/>
        </p:nvSpPr>
        <p:spPr bwMode="auto">
          <a:xfrm>
            <a:off x="609499" y="1356960"/>
            <a:ext cx="2389325" cy="3561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30000"/>
              </a:lnSpc>
              <a:spcBef>
                <a:spcPct val="0"/>
              </a:spcBef>
            </a:pPr>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后端项目架构</a:t>
            </a:r>
            <a:endParaRPr lang="en-US" altLang="zh-CN"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标题 3"/>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 03 </a:t>
            </a:r>
            <a:r>
              <a:rPr lang="zh-CN" altLang="en-US" dirty="0">
                <a:latin typeface="Arial" panose="020B0604020202020204" pitchFamily="34" charset="0"/>
                <a:ea typeface="微软雅黑" panose="020B0503020204020204" pitchFamily="34" charset="-122"/>
                <a:sym typeface="Arial" panose="020B0604020202020204" pitchFamily="34" charset="0"/>
              </a:rPr>
              <a:t>项目后端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76" name="图片 75"/>
          <p:cNvPicPr>
            <a:picLocks noChangeAspect="1"/>
          </p:cNvPicPr>
          <p:nvPr/>
        </p:nvPicPr>
        <p:blipFill>
          <a:blip r:embed="rId1"/>
          <a:stretch>
            <a:fillRect/>
          </a:stretch>
        </p:blipFill>
        <p:spPr>
          <a:xfrm>
            <a:off x="9117361" y="434590"/>
            <a:ext cx="2298391" cy="518205"/>
          </a:xfrm>
          <a:prstGeom prst="rect">
            <a:avLst/>
          </a:prstGeom>
        </p:spPr>
      </p:pic>
      <p:pic>
        <p:nvPicPr>
          <p:cNvPr id="34" name="图片占位符 29"/>
          <p:cNvPicPr>
            <a:picLocks noChangeAspect="1"/>
          </p:cNvPicPr>
          <p:nvPr/>
        </p:nvPicPr>
        <p:blipFill>
          <a:blip r:embed="rId2" cstate="print">
            <a:extLst>
              <a:ext uri="{28A0092B-C50C-407E-A947-70E740481C1C}">
                <a14:useLocalDpi xmlns:a14="http://schemas.microsoft.com/office/drawing/2010/main" val="0"/>
              </a:ext>
            </a:extLst>
          </a:blip>
          <a:srcRect l="39964" r="39964"/>
          <a:stretch>
            <a:fillRect/>
          </a:stretch>
        </p:blipFill>
        <p:spPr>
          <a:xfrm>
            <a:off x="8331201" y="1272667"/>
            <a:ext cx="3187700" cy="5296288"/>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1835" t="33211" r="7953" b="3703"/>
          <a:stretch>
            <a:fillRect/>
          </a:stretch>
        </p:blipFill>
        <p:spPr>
          <a:xfrm>
            <a:off x="3695504" y="1176062"/>
            <a:ext cx="3996267" cy="54894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47"/>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6" b="6"/>
          <a:stretch>
            <a:fillRect/>
          </a:stretch>
        </p:blipFill>
        <p:spPr/>
      </p:pic>
      <p:sp>
        <p:nvSpPr>
          <p:cNvPr id="16" name="文本占位符 15"/>
          <p:cNvSpPr>
            <a:spLocks noGrp="1"/>
          </p:cNvSpPr>
          <p:nvPr>
            <p:ph type="body" sz="quarter" idx="14"/>
          </p:nvPr>
        </p:nvSpPr>
        <p:spPr/>
        <p:txBody>
          <a:bodyPr/>
          <a:lstStyle/>
          <a:p>
            <a:r>
              <a:rPr lang="en-US" altLang="zh-CN" dirty="0"/>
              <a:t>1</a:t>
            </a:r>
            <a:endParaRPr lang="zh-CN" altLang="en-US" dirty="0"/>
          </a:p>
        </p:txBody>
      </p:sp>
      <p:sp>
        <p:nvSpPr>
          <p:cNvPr id="45" name="文本占位符 44"/>
          <p:cNvSpPr>
            <a:spLocks noGrp="1"/>
          </p:cNvSpPr>
          <p:nvPr>
            <p:ph type="body" sz="quarter" idx="15"/>
          </p:nvPr>
        </p:nvSpPr>
        <p:spPr/>
        <p:txBody>
          <a:bodyPr/>
          <a:lstStyle/>
          <a:p>
            <a:r>
              <a:rPr lang="zh-CN" altLang="en-US" dirty="0"/>
              <a:t>项目设计</a:t>
            </a:r>
            <a:endParaRPr lang="zh-CN" altLang="en-US" dirty="0"/>
          </a:p>
        </p:txBody>
      </p:sp>
      <p:sp>
        <p:nvSpPr>
          <p:cNvPr id="46" name="文本占位符 45"/>
          <p:cNvSpPr>
            <a:spLocks noGrp="1"/>
          </p:cNvSpPr>
          <p:nvPr>
            <p:ph type="body" sz="quarter" idx="16"/>
          </p:nvPr>
        </p:nvSpPr>
        <p:spPr/>
        <p:txBody>
          <a:bodyPr/>
          <a:lstStyle/>
          <a:p>
            <a:r>
              <a:rPr dirty="0"/>
              <a:t>吴伟松</a:t>
            </a:r>
            <a:endParaRPr dirty="0"/>
          </a:p>
        </p:txBody>
      </p:sp>
      <p:sp>
        <p:nvSpPr>
          <p:cNvPr id="49" name="日期占位符 48"/>
          <p:cNvSpPr>
            <a:spLocks noGrp="1"/>
          </p:cNvSpPr>
          <p:nvPr>
            <p:ph type="dt" sz="half" idx="10"/>
          </p:nvPr>
        </p:nvSpPr>
        <p:spPr/>
        <p:txBody>
          <a:bodyPr/>
          <a:lstStyle/>
          <a:p>
            <a:fld id="{6F9F9815-873D-4C13-9D92-B9B1845E07DE}" type="datetime1">
              <a:rPr lang="zh-CN" altLang="en-US" smtClean="0"/>
            </a:fld>
            <a:endParaRPr lang="zh-CN" altLang="en-US"/>
          </a:p>
        </p:txBody>
      </p:sp>
      <p:sp>
        <p:nvSpPr>
          <p:cNvPr id="50" name="灯片编号占位符 49"/>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 03 </a:t>
            </a:r>
            <a:r>
              <a:rPr lang="zh-CN" altLang="en-US" dirty="0">
                <a:latin typeface="Arial" panose="020B0604020202020204" pitchFamily="34" charset="0"/>
                <a:ea typeface="微软雅黑" panose="020B0503020204020204" pitchFamily="34" charset="-122"/>
                <a:sym typeface="Arial" panose="020B0604020202020204" pitchFamily="34" charset="0"/>
              </a:rPr>
              <a:t>项目后端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76" name="图片 75"/>
          <p:cNvPicPr>
            <a:picLocks noChangeAspect="1"/>
          </p:cNvPicPr>
          <p:nvPr/>
        </p:nvPicPr>
        <p:blipFill>
          <a:blip r:embed="rId1"/>
          <a:stretch>
            <a:fillRect/>
          </a:stretch>
        </p:blipFill>
        <p:spPr>
          <a:xfrm>
            <a:off x="9117361" y="434590"/>
            <a:ext cx="2298391" cy="518205"/>
          </a:xfrm>
          <a:prstGeom prst="rect">
            <a:avLst/>
          </a:prstGeom>
        </p:spPr>
      </p:pic>
      <p:pic>
        <p:nvPicPr>
          <p:cNvPr id="9" name="Picture"/>
          <p:cNvPicPr/>
          <p:nvPr/>
        </p:nvPicPr>
        <p:blipFill>
          <a:blip r:embed="rId2"/>
          <a:stretch>
            <a:fillRect/>
          </a:stretch>
        </p:blipFill>
        <p:spPr bwMode="auto">
          <a:xfrm>
            <a:off x="968375" y="1051580"/>
            <a:ext cx="10255249" cy="5333950"/>
          </a:xfrm>
          <a:prstGeom prst="rect">
            <a:avLst/>
          </a:prstGeom>
          <a:noFill/>
          <a:ln w="9525">
            <a:noFill/>
          </a:ln>
        </p:spPr>
      </p:pic>
      <p:grpSp>
        <p:nvGrpSpPr>
          <p:cNvPr id="6" name="组合 5"/>
          <p:cNvGrpSpPr/>
          <p:nvPr/>
        </p:nvGrpSpPr>
        <p:grpSpPr>
          <a:xfrm>
            <a:off x="3074640" y="411980"/>
            <a:ext cx="4219188" cy="590374"/>
            <a:chOff x="660399" y="1356959"/>
            <a:chExt cx="5350934" cy="590374"/>
          </a:xfrm>
        </p:grpSpPr>
        <p:sp>
          <p:nvSpPr>
            <p:cNvPr id="13" name="íṩľîḑe"/>
            <p:cNvSpPr/>
            <p:nvPr/>
          </p:nvSpPr>
          <p:spPr>
            <a:xfrm>
              <a:off x="666751" y="1371261"/>
              <a:ext cx="5344582" cy="57607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íṡliḑe"/>
            <p:cNvSpPr txBox="1"/>
            <p:nvPr/>
          </p:nvSpPr>
          <p:spPr bwMode="auto">
            <a:xfrm>
              <a:off x="660399" y="1356959"/>
              <a:ext cx="4902201" cy="5760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30000"/>
                </a:lnSpc>
                <a:spcBef>
                  <a:spcPct val="0"/>
                </a:spcBef>
              </a:pPr>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主要功能时序图：用户注册</a:t>
              </a:r>
              <a:endParaRPr lang="en-US" altLang="zh-CN"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 03 </a:t>
            </a:r>
            <a:r>
              <a:rPr lang="zh-CN" altLang="en-US" dirty="0">
                <a:latin typeface="Arial" panose="020B0604020202020204" pitchFamily="34" charset="0"/>
                <a:ea typeface="微软雅黑" panose="020B0503020204020204" pitchFamily="34" charset="-122"/>
                <a:sym typeface="Arial" panose="020B0604020202020204" pitchFamily="34" charset="0"/>
              </a:rPr>
              <a:t>项目后端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76" name="图片 75"/>
          <p:cNvPicPr>
            <a:picLocks noChangeAspect="1"/>
          </p:cNvPicPr>
          <p:nvPr/>
        </p:nvPicPr>
        <p:blipFill>
          <a:blip r:embed="rId1"/>
          <a:stretch>
            <a:fillRect/>
          </a:stretch>
        </p:blipFill>
        <p:spPr>
          <a:xfrm>
            <a:off x="9117361" y="434590"/>
            <a:ext cx="2298391" cy="518205"/>
          </a:xfrm>
          <a:prstGeom prst="rect">
            <a:avLst/>
          </a:prstGeom>
        </p:spPr>
      </p:pic>
      <p:grpSp>
        <p:nvGrpSpPr>
          <p:cNvPr id="6" name="组合 5"/>
          <p:cNvGrpSpPr/>
          <p:nvPr/>
        </p:nvGrpSpPr>
        <p:grpSpPr>
          <a:xfrm>
            <a:off x="3074640" y="411980"/>
            <a:ext cx="4219188" cy="590374"/>
            <a:chOff x="660399" y="1356959"/>
            <a:chExt cx="5350934" cy="590374"/>
          </a:xfrm>
        </p:grpSpPr>
        <p:sp>
          <p:nvSpPr>
            <p:cNvPr id="13" name="íṩľîḑe"/>
            <p:cNvSpPr/>
            <p:nvPr/>
          </p:nvSpPr>
          <p:spPr>
            <a:xfrm>
              <a:off x="666751" y="1371261"/>
              <a:ext cx="5344582" cy="57607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íṡliḑe"/>
            <p:cNvSpPr txBox="1"/>
            <p:nvPr/>
          </p:nvSpPr>
          <p:spPr bwMode="auto">
            <a:xfrm>
              <a:off x="660399" y="1356959"/>
              <a:ext cx="4902201" cy="5760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30000"/>
                </a:lnSpc>
                <a:spcBef>
                  <a:spcPct val="0"/>
                </a:spcBef>
              </a:pPr>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主要功能时序图：资源注册</a:t>
              </a:r>
              <a:endParaRPr lang="en-US" altLang="zh-CN"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8" name="Picture"/>
          <p:cNvPicPr/>
          <p:nvPr/>
        </p:nvPicPr>
        <p:blipFill>
          <a:blip r:embed="rId2"/>
          <a:stretch>
            <a:fillRect/>
          </a:stretch>
        </p:blipFill>
        <p:spPr bwMode="auto">
          <a:xfrm>
            <a:off x="1768475" y="952795"/>
            <a:ext cx="8655050" cy="5394557"/>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 03 </a:t>
            </a:r>
            <a:r>
              <a:rPr lang="zh-CN" altLang="en-US" dirty="0">
                <a:latin typeface="Arial" panose="020B0604020202020204" pitchFamily="34" charset="0"/>
                <a:ea typeface="微软雅黑" panose="020B0503020204020204" pitchFamily="34" charset="-122"/>
                <a:sym typeface="Arial" panose="020B0604020202020204" pitchFamily="34" charset="0"/>
              </a:rPr>
              <a:t>项目后端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76" name="图片 75"/>
          <p:cNvPicPr>
            <a:picLocks noChangeAspect="1"/>
          </p:cNvPicPr>
          <p:nvPr/>
        </p:nvPicPr>
        <p:blipFill>
          <a:blip r:embed="rId1"/>
          <a:stretch>
            <a:fillRect/>
          </a:stretch>
        </p:blipFill>
        <p:spPr>
          <a:xfrm>
            <a:off x="9117361" y="434590"/>
            <a:ext cx="2298391" cy="518205"/>
          </a:xfrm>
          <a:prstGeom prst="rect">
            <a:avLst/>
          </a:prstGeom>
        </p:spPr>
      </p:pic>
      <p:grpSp>
        <p:nvGrpSpPr>
          <p:cNvPr id="6" name="组合 5"/>
          <p:cNvGrpSpPr/>
          <p:nvPr/>
        </p:nvGrpSpPr>
        <p:grpSpPr>
          <a:xfrm>
            <a:off x="3074639" y="411980"/>
            <a:ext cx="5281961" cy="590374"/>
            <a:chOff x="660398" y="1356959"/>
            <a:chExt cx="5350935" cy="590374"/>
          </a:xfrm>
        </p:grpSpPr>
        <p:sp>
          <p:nvSpPr>
            <p:cNvPr id="13" name="íṩľîḑe"/>
            <p:cNvSpPr/>
            <p:nvPr/>
          </p:nvSpPr>
          <p:spPr>
            <a:xfrm>
              <a:off x="666751" y="1371261"/>
              <a:ext cx="5344582" cy="57607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íṡliḑe"/>
            <p:cNvSpPr txBox="1"/>
            <p:nvPr/>
          </p:nvSpPr>
          <p:spPr bwMode="auto">
            <a:xfrm>
              <a:off x="660398" y="1356959"/>
              <a:ext cx="5239430" cy="5760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30000"/>
                </a:lnSpc>
                <a:spcBef>
                  <a:spcPct val="0"/>
                </a:spcBef>
              </a:pPr>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主要功能时序图：获得物资交易列表</a:t>
              </a:r>
              <a:endParaRPr lang="en-US" altLang="zh-CN"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9" name="Picture"/>
          <p:cNvPicPr/>
          <p:nvPr/>
        </p:nvPicPr>
        <p:blipFill>
          <a:blip r:embed="rId2"/>
          <a:stretch>
            <a:fillRect/>
          </a:stretch>
        </p:blipFill>
        <p:spPr bwMode="auto">
          <a:xfrm>
            <a:off x="1490133" y="1083921"/>
            <a:ext cx="9211733" cy="535669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66750" y="1264305"/>
            <a:ext cx="10858500" cy="3389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 03 </a:t>
            </a:r>
            <a:r>
              <a:rPr lang="zh-CN" altLang="en-US" dirty="0">
                <a:latin typeface="Arial" panose="020B0604020202020204" pitchFamily="34" charset="0"/>
                <a:ea typeface="微软雅黑" panose="020B0503020204020204" pitchFamily="34" charset="-122"/>
                <a:sym typeface="Arial" panose="020B0604020202020204" pitchFamily="34" charset="0"/>
              </a:rPr>
              <a:t>项目后端</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lstStyle/>
          <a:p>
            <a:fld id="{276B368D-AEB9-4EBD-95A4-F53991A0A4A8}" type="datetime1">
              <a:rPr lang="zh-CN" altLang="en-US" smtClean="0">
                <a:sym typeface="Arial" panose="020B0604020202020204" pitchFamily="34" charset="0"/>
              </a:rPr>
            </a:fld>
            <a:endParaRPr lang="zh-CN" altLang="en-US" dirty="0">
              <a:sym typeface="Arial" panose="020B0604020202020204" pitchFamily="34" charset="0"/>
            </a:endParaRPr>
          </a:p>
        </p:txBody>
      </p:sp>
      <p:pic>
        <p:nvPicPr>
          <p:cNvPr id="6" name="图片占位符 5"/>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477" b="1477"/>
          <a:stretch>
            <a:fillRect/>
          </a:stretch>
        </p:blipFill>
        <p:spPr>
          <a:xfrm>
            <a:off x="7089685" y="1074576"/>
            <a:ext cx="4233683" cy="3792113"/>
          </a:xfrm>
        </p:spPr>
      </p:pic>
      <p:sp>
        <p:nvSpPr>
          <p:cNvPr id="7" name="文本框 6"/>
          <p:cNvSpPr txBox="1"/>
          <p:nvPr/>
        </p:nvSpPr>
        <p:spPr>
          <a:xfrm>
            <a:off x="1241119" y="1770971"/>
            <a:ext cx="5680689" cy="1247004"/>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kumimoji="1"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由于本项目</a:t>
            </a:r>
            <a:r>
              <a:rPr kumimoji="1" lang="en-US" altLang="zh-CN"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Solidity</a:t>
            </a:r>
            <a:r>
              <a:rPr kumimoji="1"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合约未采用</a:t>
            </a:r>
            <a:r>
              <a:rPr kumimoji="1" lang="en-US" altLang="zh-CN" sz="1600" b="0" i="0" u="none" strike="noStrike" kern="1200" cap="none" spc="0" normalizeH="0" baseline="0" noProof="0" dirty="0" err="1">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Table.sol</a:t>
            </a:r>
            <a:r>
              <a:rPr kumimoji="1" lang="zh-CN" altLang="en-US" sz="16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，因此每一次项目启动部署，若采用自动部署智能合约，会导致数据丢失。因此我们额外编写了</a:t>
            </a:r>
            <a:r>
              <a:rPr kumimoji="1" lang="en-US" altLang="zh-CN" sz="1600" dirty="0" err="1">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MedicalChainDeploy</a:t>
            </a:r>
            <a:r>
              <a:rPr kumimoji="1" lang="zh-CN" altLang="en-US" sz="16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项目，提供用户进行区块链合约部署。</a:t>
            </a:r>
            <a:endParaRPr kumimoji="1"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1241119" y="1370081"/>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en-US" altLang="zh-CN" sz="2000" b="1" i="0" u="none" strike="noStrike" kern="1200" cap="none" spc="0" normalizeH="0" baseline="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Solidity</a:t>
            </a:r>
            <a:r>
              <a:rPr kumimoji="0" lang="zh-CN" altLang="en-US" sz="2000" b="1" i="0" u="none" strike="noStrike" kern="1200" cap="none" spc="0" normalizeH="0" baseline="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合约部署</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1246391" y="3416232"/>
            <a:ext cx="5641412" cy="953270"/>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该项目将使用配置文件中的</a:t>
            </a:r>
            <a:r>
              <a:rPr kumimoji="0" lang="en-US" altLang="zh-CN"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private key</a:t>
            </a:r>
            <a:r>
              <a:rPr lang="zh-CN" altLang="en-US" sz="16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生成账户的</a:t>
            </a:r>
            <a:r>
              <a:rPr lang="en-US" altLang="zh-CN" sz="1600" dirty="0" err="1">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KeyPair</a:t>
            </a:r>
            <a:r>
              <a:rPr lang="zh-CN" altLang="en-US" sz="16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，并作为部署合约的账户。配置好节点信息及证书文件后，运行项目，则会输出合约的部署地址。</a:t>
            </a:r>
            <a:endParaRPr kumimoji="1"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1241119" y="3064880"/>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en-US" altLang="zh-CN" sz="2000" b="1" i="0" u="none" strike="noStrike" kern="1200" cap="none" spc="0" normalizeH="0" baseline="0" noProof="0" dirty="0" err="1">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MedicalChainDeploy</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2"/>
          <a:stretch>
            <a:fillRect/>
          </a:stretch>
        </p:blipFill>
        <p:spPr>
          <a:xfrm>
            <a:off x="9117361" y="434590"/>
            <a:ext cx="2298391" cy="518205"/>
          </a:xfrm>
          <a:prstGeom prst="rect">
            <a:avLst/>
          </a:prstGeom>
        </p:spPr>
      </p:pic>
      <p:sp>
        <p:nvSpPr>
          <p:cNvPr id="19" name="灯片编号占位符 18"/>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14" name="图片 13"/>
          <p:cNvPicPr/>
          <p:nvPr/>
        </p:nvPicPr>
        <p:blipFill>
          <a:blip r:embed="rId3"/>
          <a:stretch>
            <a:fillRect/>
          </a:stretch>
        </p:blipFill>
        <p:spPr>
          <a:xfrm>
            <a:off x="1392977" y="4972465"/>
            <a:ext cx="9723755" cy="116483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 03 </a:t>
            </a:r>
            <a:r>
              <a:rPr lang="zh-CN" altLang="en-US" dirty="0">
                <a:latin typeface="Arial" panose="020B0604020202020204" pitchFamily="34" charset="0"/>
                <a:ea typeface="微软雅黑" panose="020B0503020204020204" pitchFamily="34" charset="-122"/>
                <a:sym typeface="Arial" panose="020B0604020202020204" pitchFamily="34" charset="0"/>
              </a:rPr>
              <a:t>项目后端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 name="日期占位符 5"/>
          <p:cNvSpPr>
            <a:spLocks noGrp="1"/>
          </p:cNvSpPr>
          <p:nvPr>
            <p:ph type="dt" sz="half" idx="10"/>
          </p:nvPr>
        </p:nvSpPr>
        <p:spPr/>
        <p:txBody>
          <a:bodyPr/>
          <a:lstStyle/>
          <a:p>
            <a:fld id="{173ECA89-07AA-497B-BC1D-320C087AD6C3}"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 22"/>
          <p:cNvPicPr>
            <a:picLocks noChangeAspect="1"/>
          </p:cNvPicPr>
          <p:nvPr/>
        </p:nvPicPr>
        <p:blipFill>
          <a:blip r:embed="rId1"/>
          <a:stretch>
            <a:fillRect/>
          </a:stretch>
        </p:blipFill>
        <p:spPr>
          <a:xfrm>
            <a:off x="9117361" y="434590"/>
            <a:ext cx="2298391" cy="518205"/>
          </a:xfrm>
          <a:prstGeom prst="rect">
            <a:avLst/>
          </a:prstGeom>
        </p:spPr>
      </p:pic>
      <p:grpSp>
        <p:nvGrpSpPr>
          <p:cNvPr id="18" name="组合 17"/>
          <p:cNvGrpSpPr/>
          <p:nvPr/>
        </p:nvGrpSpPr>
        <p:grpSpPr>
          <a:xfrm>
            <a:off x="1426059" y="1700213"/>
            <a:ext cx="2727949" cy="3760787"/>
            <a:chOff x="1767851" y="1700213"/>
            <a:chExt cx="2727949" cy="3760787"/>
          </a:xfrm>
        </p:grpSpPr>
        <p:grpSp>
          <p:nvGrpSpPr>
            <p:cNvPr id="7" name="组合 6"/>
            <p:cNvGrpSpPr/>
            <p:nvPr/>
          </p:nvGrpSpPr>
          <p:grpSpPr>
            <a:xfrm>
              <a:off x="1767851" y="1811504"/>
              <a:ext cx="2103098" cy="3649496"/>
              <a:chOff x="4320555" y="1628800"/>
              <a:chExt cx="2448272" cy="4248472"/>
            </a:xfrm>
          </p:grpSpPr>
          <p:sp>
            <p:nvSpPr>
              <p:cNvPr id="9" name="椭圆 1"/>
              <p:cNvSpPr/>
              <p:nvPr/>
            </p:nvSpPr>
            <p:spPr>
              <a:xfrm>
                <a:off x="4320555" y="1628800"/>
                <a:ext cx="2448272" cy="2839357"/>
              </a:xfrm>
              <a:custGeom>
                <a:avLst/>
                <a:gdLst/>
                <a:ahLst/>
                <a:cxnLst/>
                <a:rect l="l" t="t" r="r" b="b"/>
                <a:pathLst>
                  <a:path w="3240360" h="3757972">
                    <a:moveTo>
                      <a:pt x="1620180" y="0"/>
                    </a:moveTo>
                    <a:cubicBezTo>
                      <a:pt x="2514981" y="0"/>
                      <a:pt x="3240360" y="725379"/>
                      <a:pt x="3240360" y="1620180"/>
                    </a:cubicBezTo>
                    <a:cubicBezTo>
                      <a:pt x="3240360" y="2212023"/>
                      <a:pt x="2923020" y="2729746"/>
                      <a:pt x="2448272" y="3010903"/>
                    </a:cubicBezTo>
                    <a:lnTo>
                      <a:pt x="2448272" y="3511913"/>
                    </a:lnTo>
                    <a:cubicBezTo>
                      <a:pt x="2448272" y="3647808"/>
                      <a:pt x="2338108" y="3757972"/>
                      <a:pt x="2202213" y="3757972"/>
                    </a:cubicBezTo>
                    <a:lnTo>
                      <a:pt x="1038147" y="3757972"/>
                    </a:lnTo>
                    <a:cubicBezTo>
                      <a:pt x="902252" y="3757972"/>
                      <a:pt x="792088" y="3647808"/>
                      <a:pt x="792088" y="3511913"/>
                    </a:cubicBezTo>
                    <a:lnTo>
                      <a:pt x="792088" y="3010903"/>
                    </a:lnTo>
                    <a:cubicBezTo>
                      <a:pt x="317340" y="2729746"/>
                      <a:pt x="0" y="2212023"/>
                      <a:pt x="0" y="1620180"/>
                    </a:cubicBezTo>
                    <a:cubicBezTo>
                      <a:pt x="0" y="725379"/>
                      <a:pt x="725379" y="0"/>
                      <a:pt x="1620180" y="0"/>
                    </a:cubicBezTo>
                    <a:close/>
                  </a:path>
                </a:pathLst>
              </a:custGeom>
              <a:solidFill>
                <a:sysClr val="window" lastClr="FFFFFF"/>
              </a:solidFill>
              <a:ln w="203200" cap="flat" cmpd="sng" algn="ctr">
                <a:solidFill>
                  <a:schemeClr val="accent1"/>
                </a:solidFill>
                <a:prstDash val="solid"/>
              </a:ln>
              <a:effectLst/>
            </p:spPr>
            <p:txBody>
              <a:bodyPr rtlCol="0" anchor="ctr"/>
              <a:lstStyle/>
              <a:p>
                <a:pPr marL="0" marR="0" lvl="0" indent="0" algn="ctr" defTabSz="914400" eaLnBrk="1" fontAlgn="auto" latinLnBrk="0" hangingPunct="1">
                  <a:lnSpc>
                    <a:spcPct val="120000"/>
                  </a:lnSpc>
                  <a:buClrTx/>
                  <a:buSzTx/>
                  <a:buFontTx/>
                  <a:buNone/>
                  <a:defRPr/>
                </a:pPr>
                <a:endParaRPr kumimoji="0" lang="en-US" sz="105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圆角矩形 9"/>
              <p:cNvSpPr/>
              <p:nvPr/>
            </p:nvSpPr>
            <p:spPr>
              <a:xfrm>
                <a:off x="4983780" y="4670009"/>
                <a:ext cx="1143723" cy="236628"/>
              </a:xfrm>
              <a:prstGeom prst="roundRect">
                <a:avLst>
                  <a:gd name="adj" fmla="val 50000"/>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20000"/>
                  </a:lnSpc>
                  <a:buClrTx/>
                  <a:buSzTx/>
                  <a:buFontTx/>
                  <a:buNone/>
                  <a:defRPr/>
                </a:pPr>
                <a:endParaRPr kumimoji="0" lang="en-US" sz="105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圆角矩形 10"/>
              <p:cNvSpPr/>
              <p:nvPr/>
            </p:nvSpPr>
            <p:spPr>
              <a:xfrm>
                <a:off x="5083038" y="5011176"/>
                <a:ext cx="945207" cy="238516"/>
              </a:xfrm>
              <a:prstGeom prst="roundRect">
                <a:avLst>
                  <a:gd name="adj" fmla="val 50000"/>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20000"/>
                  </a:lnSpc>
                  <a:buClrTx/>
                  <a:buSzTx/>
                  <a:buFontTx/>
                  <a:buNone/>
                  <a:defRPr/>
                </a:pPr>
                <a:endParaRPr kumimoji="0" lang="en-US" sz="105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圆角矩形 11"/>
              <p:cNvSpPr/>
              <p:nvPr/>
            </p:nvSpPr>
            <p:spPr>
              <a:xfrm>
                <a:off x="4983780" y="5354231"/>
                <a:ext cx="1143723" cy="236628"/>
              </a:xfrm>
              <a:prstGeom prst="roundRect">
                <a:avLst>
                  <a:gd name="adj" fmla="val 50000"/>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20000"/>
                  </a:lnSpc>
                  <a:buClrTx/>
                  <a:buSzTx/>
                  <a:buFontTx/>
                  <a:buNone/>
                  <a:defRPr/>
                </a:pPr>
                <a:endParaRPr kumimoji="0" lang="en-US" sz="105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圆角矩形 12"/>
              <p:cNvSpPr/>
              <p:nvPr/>
            </p:nvSpPr>
            <p:spPr>
              <a:xfrm>
                <a:off x="5195271" y="5695398"/>
                <a:ext cx="720743" cy="181874"/>
              </a:xfrm>
              <a:prstGeom prst="roundRect">
                <a:avLst>
                  <a:gd name="adj" fmla="val 50000"/>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20000"/>
                  </a:lnSpc>
                  <a:buClrTx/>
                  <a:buSzTx/>
                  <a:buFontTx/>
                  <a:buNone/>
                  <a:defRPr/>
                </a:pPr>
                <a:endParaRPr kumimoji="0" lang="en-US" sz="105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53"/>
              <p:cNvSpPr txBox="1"/>
              <p:nvPr/>
            </p:nvSpPr>
            <p:spPr>
              <a:xfrm flipH="1">
                <a:off x="4392563" y="2052535"/>
                <a:ext cx="2304256" cy="174823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ctr" defTabSz="914400" eaLnBrk="1" fontAlgn="auto" latinLnBrk="0" hangingPunct="1">
                  <a:lnSpc>
                    <a:spcPct val="120000"/>
                  </a:lnSpc>
                  <a:buClrTx/>
                  <a:buSzTx/>
                  <a:buFontTx/>
                  <a:buNone/>
                  <a:defRPr/>
                </a:pPr>
                <a:r>
                  <a:rPr kumimoji="0" lang="zh-CN" altLang="en-US" sz="4000" b="1" i="0" u="none" strike="noStrike" kern="0" cap="none" spc="0" normalizeH="0" baseline="0" noProof="0" dirty="0">
                    <a:ln w="18415" cmpd="sng">
                      <a:noFill/>
                      <a:prstDash val="solid"/>
                    </a:ln>
                    <a:solidFill>
                      <a:schemeClr val="accent4"/>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物理</a:t>
                </a:r>
                <a:endParaRPr kumimoji="0" lang="en-US" altLang="zh-CN" sz="4000" b="1" i="0" u="none" strike="noStrike" kern="0" cap="none" spc="0" normalizeH="0" baseline="0" noProof="0" dirty="0">
                  <a:ln w="18415" cmpd="sng">
                    <a:noFill/>
                    <a:prstDash val="solid"/>
                  </a:ln>
                  <a:solidFill>
                    <a:schemeClr val="accent4"/>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eaLnBrk="1" fontAlgn="auto" latinLnBrk="0" hangingPunct="1">
                  <a:lnSpc>
                    <a:spcPct val="120000"/>
                  </a:lnSpc>
                  <a:buClrTx/>
                  <a:buSzTx/>
                  <a:buFontTx/>
                  <a:buNone/>
                  <a:defRPr/>
                </a:pPr>
                <a:r>
                  <a:rPr kumimoji="0" lang="zh-CN" altLang="en-US" sz="4000" b="1" i="0" u="none" strike="noStrike" kern="0" cap="none" spc="0" normalizeH="0" baseline="0" noProof="0" dirty="0">
                    <a:ln w="18415" cmpd="sng">
                      <a:noFill/>
                      <a:prstDash val="solid"/>
                    </a:ln>
                    <a:solidFill>
                      <a:schemeClr val="accent4"/>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部署</a:t>
                </a:r>
                <a:endParaRPr kumimoji="0" lang="zh-CN" altLang="en-US" sz="4000" b="1" i="0" u="none" strike="noStrike" kern="0" cap="none" spc="0" normalizeH="0" baseline="0" noProof="0" dirty="0">
                  <a:ln w="18415" cmpd="sng">
                    <a:noFill/>
                    <a:prstDash val="solid"/>
                  </a:ln>
                  <a:solidFill>
                    <a:schemeClr val="accent4"/>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40" name="直接连接符 39"/>
            <p:cNvCxnSpPr/>
            <p:nvPr/>
          </p:nvCxnSpPr>
          <p:spPr>
            <a:xfrm>
              <a:off x="4495800" y="1700213"/>
              <a:ext cx="0" cy="3760787"/>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24" name="图片 23"/>
          <p:cNvPicPr/>
          <p:nvPr/>
        </p:nvPicPr>
        <p:blipFill>
          <a:blip r:embed="rId2"/>
          <a:stretch>
            <a:fillRect/>
          </a:stretch>
        </p:blipFill>
        <p:spPr>
          <a:xfrm>
            <a:off x="4704914" y="1564228"/>
            <a:ext cx="6705459" cy="42260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47"/>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6" b="6"/>
          <a:stretch>
            <a:fillRect/>
          </a:stretch>
        </p:blipFill>
        <p:spPr/>
      </p:pic>
      <p:sp>
        <p:nvSpPr>
          <p:cNvPr id="16" name="文本占位符 15"/>
          <p:cNvSpPr>
            <a:spLocks noGrp="1"/>
          </p:cNvSpPr>
          <p:nvPr>
            <p:ph type="body" sz="quarter" idx="14"/>
          </p:nvPr>
        </p:nvSpPr>
        <p:spPr/>
        <p:txBody>
          <a:bodyPr/>
          <a:lstStyle/>
          <a:p>
            <a:r>
              <a:rPr lang="en-US" altLang="zh-CN" dirty="0"/>
              <a:t>4</a:t>
            </a:r>
            <a:endParaRPr lang="zh-CN" altLang="en-US" dirty="0"/>
          </a:p>
        </p:txBody>
      </p:sp>
      <p:sp>
        <p:nvSpPr>
          <p:cNvPr id="45" name="文本占位符 44"/>
          <p:cNvSpPr>
            <a:spLocks noGrp="1"/>
          </p:cNvSpPr>
          <p:nvPr>
            <p:ph type="body" sz="quarter" idx="15"/>
          </p:nvPr>
        </p:nvSpPr>
        <p:spPr/>
        <p:txBody>
          <a:bodyPr/>
          <a:lstStyle/>
          <a:p>
            <a:r>
              <a:rPr lang="zh-CN" altLang="en-US" dirty="0"/>
              <a:t>项目前端</a:t>
            </a:r>
            <a:endParaRPr lang="zh-CN" altLang="en-US" dirty="0"/>
          </a:p>
        </p:txBody>
      </p:sp>
      <p:sp>
        <p:nvSpPr>
          <p:cNvPr id="46" name="文本占位符 45"/>
          <p:cNvSpPr>
            <a:spLocks noGrp="1"/>
          </p:cNvSpPr>
          <p:nvPr>
            <p:ph type="body" sz="quarter" idx="16"/>
          </p:nvPr>
        </p:nvSpPr>
        <p:spPr/>
        <p:txBody>
          <a:bodyPr/>
          <a:lstStyle/>
          <a:p>
            <a:r>
              <a:rPr lang="zh-CN" altLang="en-US" dirty="0"/>
              <a:t>王子成</a:t>
            </a:r>
            <a:endParaRPr lang="zh-CN" altLang="en-US" dirty="0"/>
          </a:p>
        </p:txBody>
      </p:sp>
      <p:sp>
        <p:nvSpPr>
          <p:cNvPr id="49" name="日期占位符 48"/>
          <p:cNvSpPr>
            <a:spLocks noGrp="1"/>
          </p:cNvSpPr>
          <p:nvPr>
            <p:ph type="dt" sz="half" idx="10"/>
          </p:nvPr>
        </p:nvSpPr>
        <p:spPr/>
        <p:txBody>
          <a:bodyPr/>
          <a:lstStyle/>
          <a:p>
            <a:fld id="{6F9F9815-873D-4C13-9D92-B9B1845E07DE}" type="datetime1">
              <a:rPr lang="zh-CN" altLang="en-US" smtClean="0"/>
            </a:fld>
            <a:endParaRPr lang="zh-CN" altLang="en-US"/>
          </a:p>
        </p:txBody>
      </p:sp>
      <p:sp>
        <p:nvSpPr>
          <p:cNvPr id="50" name="灯片编号占位符 49"/>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弧形 1"/>
          <p:cNvSpPr/>
          <p:nvPr/>
        </p:nvSpPr>
        <p:spPr>
          <a:xfrm>
            <a:off x="860425" y="1530350"/>
            <a:ext cx="3871424" cy="4070836"/>
          </a:xfrm>
          <a:prstGeom prst="arc">
            <a:avLst>
              <a:gd name="adj1" fmla="val 16260925"/>
              <a:gd name="adj2" fmla="val 5371853"/>
            </a:avLst>
          </a:prstGeom>
          <a:ln w="19050">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标题 9"/>
          <p:cNvSpPr>
            <a:spLocks noGrp="1"/>
          </p:cNvSpPr>
          <p:nvPr>
            <p:ph type="title"/>
          </p:nvPr>
        </p:nvSpPr>
        <p:spPr>
          <a:xfrm>
            <a:off x="666750" y="364711"/>
            <a:ext cx="10858500" cy="657639"/>
          </a:xfrm>
        </p:spPr>
        <p:txBody>
          <a:bodyPr/>
          <a:lstStyle/>
          <a:p>
            <a:r>
              <a:rPr lang="en-US" altLang="zh-CN">
                <a:latin typeface="Arial" panose="020B0604020202020204" pitchFamily="34" charset="0"/>
                <a:ea typeface="微软雅黑" panose="020B0503020204020204" pitchFamily="34" charset="-122"/>
                <a:sym typeface="Arial" panose="020B0604020202020204" pitchFamily="34" charset="0"/>
              </a:rPr>
              <a:t> 01</a:t>
            </a:r>
            <a:r>
              <a:rPr lang="zh-CN" altLang="en-US">
                <a:latin typeface="Arial" panose="020B0604020202020204" pitchFamily="34" charset="0"/>
                <a:ea typeface="微软雅黑" panose="020B0503020204020204" pitchFamily="34" charset="-122"/>
                <a:sym typeface="Arial" panose="020B0604020202020204" pitchFamily="34" charset="0"/>
              </a:rPr>
              <a:t> 技术栈</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E2CEF72E-9102-4A60-BE80-F684440C05B4}"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p:nvPr/>
        </p:nvGrpSpPr>
        <p:grpSpPr>
          <a:xfrm>
            <a:off x="1921827" y="2645379"/>
            <a:ext cx="1860698" cy="1860698"/>
            <a:chOff x="1101651" y="2701851"/>
            <a:chExt cx="1860698" cy="1860698"/>
          </a:xfrm>
        </p:grpSpPr>
        <p:sp>
          <p:nvSpPr>
            <p:cNvPr id="11" name="椭圆 10"/>
            <p:cNvSpPr/>
            <p:nvPr/>
          </p:nvSpPr>
          <p:spPr>
            <a:xfrm>
              <a:off x="1101651" y="2701851"/>
              <a:ext cx="1860698" cy="18606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1276275" y="3306117"/>
              <a:ext cx="1511449" cy="534035"/>
            </a:xfrm>
            <a:prstGeom prst="rect">
              <a:avLst/>
            </a:prstGeom>
            <a:noFill/>
          </p:spPr>
          <p:txBody>
            <a:bodyPr wrap="square" rtlCol="0">
              <a:spAutoFit/>
            </a:bodyPr>
            <a:lstStyle/>
            <a:p>
              <a:pPr algn="dist">
                <a:lnSpc>
                  <a:spcPct val="120000"/>
                </a:lnSpc>
              </a:pPr>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技术栈</a:t>
              </a:r>
              <a:endPar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1314375" y="3772750"/>
              <a:ext cx="1394934" cy="276807"/>
            </a:xfrm>
            <a:prstGeom prst="rect">
              <a:avLst/>
            </a:prstGeom>
            <a:noFill/>
          </p:spPr>
          <p:txBody>
            <a:bodyPr wrap="none" rtlCol="0">
              <a:spAutoFit/>
            </a:bodyPr>
            <a:lstStyle/>
            <a:p>
              <a:pPr>
                <a:lnSpc>
                  <a:spcPct val="120000"/>
                </a:lnSpc>
              </a:pPr>
              <a:r>
                <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TEXT YOUR TXET</a:t>
              </a:r>
              <a:endParaRPr lang="zh-CN" altLang="en-US"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椭圆 15"/>
          <p:cNvSpPr>
            <a:spLocks noChangeAspect="1"/>
          </p:cNvSpPr>
          <p:nvPr/>
        </p:nvSpPr>
        <p:spPr>
          <a:xfrm>
            <a:off x="4056590" y="2074190"/>
            <a:ext cx="432000" cy="43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椭圆 22"/>
          <p:cNvSpPr>
            <a:spLocks noChangeAspect="1"/>
          </p:cNvSpPr>
          <p:nvPr/>
        </p:nvSpPr>
        <p:spPr>
          <a:xfrm>
            <a:off x="4527790" y="3359728"/>
            <a:ext cx="432000" cy="43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椭圆 19"/>
          <p:cNvSpPr>
            <a:spLocks noChangeAspect="1"/>
          </p:cNvSpPr>
          <p:nvPr/>
        </p:nvSpPr>
        <p:spPr>
          <a:xfrm>
            <a:off x="4056590" y="4629310"/>
            <a:ext cx="432000" cy="43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sp>
        <p:nvSpPr>
          <p:cNvPr id="24" name="tagged-object_74671"/>
          <p:cNvSpPr>
            <a:spLocks noChangeAspect="1"/>
          </p:cNvSpPr>
          <p:nvPr/>
        </p:nvSpPr>
        <p:spPr bwMode="auto">
          <a:xfrm>
            <a:off x="4125345" y="4735123"/>
            <a:ext cx="246147" cy="245773"/>
          </a:xfrm>
          <a:custGeom>
            <a:avLst/>
            <a:gdLst>
              <a:gd name="T0" fmla="*/ 3776 w 3922"/>
              <a:gd name="T1" fmla="*/ 145 h 3922"/>
              <a:gd name="T2" fmla="*/ 2386 w 3922"/>
              <a:gd name="T3" fmla="*/ 0 h 3922"/>
              <a:gd name="T4" fmla="*/ 0 w 3922"/>
              <a:gd name="T5" fmla="*/ 2386 h 3922"/>
              <a:gd name="T6" fmla="*/ 1535 w 3922"/>
              <a:gd name="T7" fmla="*/ 3922 h 3922"/>
              <a:gd name="T8" fmla="*/ 3922 w 3922"/>
              <a:gd name="T9" fmla="*/ 1535 h 3922"/>
              <a:gd name="T10" fmla="*/ 3776 w 3922"/>
              <a:gd name="T11" fmla="*/ 145 h 3922"/>
              <a:gd name="T12" fmla="*/ 1542 w 3922"/>
              <a:gd name="T13" fmla="*/ 3201 h 3922"/>
              <a:gd name="T14" fmla="*/ 720 w 3922"/>
              <a:gd name="T15" fmla="*/ 2380 h 3922"/>
              <a:gd name="T16" fmla="*/ 909 w 3922"/>
              <a:gd name="T17" fmla="*/ 2191 h 3922"/>
              <a:gd name="T18" fmla="*/ 1731 w 3922"/>
              <a:gd name="T19" fmla="*/ 3013 h 3922"/>
              <a:gd name="T20" fmla="*/ 1542 w 3922"/>
              <a:gd name="T21" fmla="*/ 3201 h 3922"/>
              <a:gd name="T22" fmla="*/ 3102 w 3922"/>
              <a:gd name="T23" fmla="*/ 1291 h 3922"/>
              <a:gd name="T24" fmla="*/ 2631 w 3922"/>
              <a:gd name="T25" fmla="*/ 1291 h 3922"/>
              <a:gd name="T26" fmla="*/ 2631 w 3922"/>
              <a:gd name="T27" fmla="*/ 820 h 3922"/>
              <a:gd name="T28" fmla="*/ 3102 w 3922"/>
              <a:gd name="T29" fmla="*/ 820 h 3922"/>
              <a:gd name="T30" fmla="*/ 3102 w 3922"/>
              <a:gd name="T31" fmla="*/ 1291 h 3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22" h="3922">
                <a:moveTo>
                  <a:pt x="3776" y="145"/>
                </a:moveTo>
                <a:lnTo>
                  <a:pt x="2386" y="0"/>
                </a:lnTo>
                <a:lnTo>
                  <a:pt x="0" y="2386"/>
                </a:lnTo>
                <a:lnTo>
                  <a:pt x="1535" y="3922"/>
                </a:lnTo>
                <a:lnTo>
                  <a:pt x="3922" y="1535"/>
                </a:lnTo>
                <a:lnTo>
                  <a:pt x="3776" y="145"/>
                </a:lnTo>
                <a:close/>
                <a:moveTo>
                  <a:pt x="1542" y="3201"/>
                </a:moveTo>
                <a:lnTo>
                  <a:pt x="720" y="2380"/>
                </a:lnTo>
                <a:lnTo>
                  <a:pt x="909" y="2191"/>
                </a:lnTo>
                <a:lnTo>
                  <a:pt x="1731" y="3013"/>
                </a:lnTo>
                <a:lnTo>
                  <a:pt x="1542" y="3201"/>
                </a:lnTo>
                <a:close/>
                <a:moveTo>
                  <a:pt x="3102" y="1291"/>
                </a:moveTo>
                <a:cubicBezTo>
                  <a:pt x="2972" y="1421"/>
                  <a:pt x="2761" y="1421"/>
                  <a:pt x="2631" y="1291"/>
                </a:cubicBezTo>
                <a:cubicBezTo>
                  <a:pt x="2501" y="1161"/>
                  <a:pt x="2501" y="950"/>
                  <a:pt x="2631" y="820"/>
                </a:cubicBezTo>
                <a:cubicBezTo>
                  <a:pt x="2761" y="689"/>
                  <a:pt x="2972" y="689"/>
                  <a:pt x="3102" y="820"/>
                </a:cubicBezTo>
                <a:cubicBezTo>
                  <a:pt x="3232" y="950"/>
                  <a:pt x="3232" y="1161"/>
                  <a:pt x="3102" y="1291"/>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search-documents_73615"/>
          <p:cNvSpPr>
            <a:spLocks noChangeAspect="1"/>
          </p:cNvSpPr>
          <p:nvPr/>
        </p:nvSpPr>
        <p:spPr bwMode="auto">
          <a:xfrm>
            <a:off x="4653286" y="3442694"/>
            <a:ext cx="193788" cy="246147"/>
          </a:xfrm>
          <a:custGeom>
            <a:avLst/>
            <a:gdLst>
              <a:gd name="T0" fmla="*/ 1651 w 2059"/>
              <a:gd name="T1" fmla="*/ 2323 h 2619"/>
              <a:gd name="T2" fmla="*/ 1651 w 2059"/>
              <a:gd name="T3" fmla="*/ 2478 h 2619"/>
              <a:gd name="T4" fmla="*/ 1510 w 2059"/>
              <a:gd name="T5" fmla="*/ 2619 h 2619"/>
              <a:gd name="T6" fmla="*/ 140 w 2059"/>
              <a:gd name="T7" fmla="*/ 2619 h 2619"/>
              <a:gd name="T8" fmla="*/ 0 w 2059"/>
              <a:gd name="T9" fmla="*/ 2478 h 2619"/>
              <a:gd name="T10" fmla="*/ 0 w 2059"/>
              <a:gd name="T11" fmla="*/ 569 h 2619"/>
              <a:gd name="T12" fmla="*/ 140 w 2059"/>
              <a:gd name="T13" fmla="*/ 429 h 2619"/>
              <a:gd name="T14" fmla="*/ 275 w 2059"/>
              <a:gd name="T15" fmla="*/ 429 h 2619"/>
              <a:gd name="T16" fmla="*/ 275 w 2059"/>
              <a:gd name="T17" fmla="*/ 2080 h 2619"/>
              <a:gd name="T18" fmla="*/ 518 w 2059"/>
              <a:gd name="T19" fmla="*/ 2323 h 2619"/>
              <a:gd name="T20" fmla="*/ 1651 w 2059"/>
              <a:gd name="T21" fmla="*/ 2323 h 2619"/>
              <a:gd name="T22" fmla="*/ 2059 w 2059"/>
              <a:gd name="T23" fmla="*/ 110 h 2619"/>
              <a:gd name="T24" fmla="*/ 2059 w 2059"/>
              <a:gd name="T25" fmla="*/ 2080 h 2619"/>
              <a:gd name="T26" fmla="*/ 1949 w 2059"/>
              <a:gd name="T27" fmla="*/ 2190 h 2619"/>
              <a:gd name="T28" fmla="*/ 518 w 2059"/>
              <a:gd name="T29" fmla="*/ 2190 h 2619"/>
              <a:gd name="T30" fmla="*/ 408 w 2059"/>
              <a:gd name="T31" fmla="*/ 2080 h 2619"/>
              <a:gd name="T32" fmla="*/ 408 w 2059"/>
              <a:gd name="T33" fmla="*/ 110 h 2619"/>
              <a:gd name="T34" fmla="*/ 518 w 2059"/>
              <a:gd name="T35" fmla="*/ 0 h 2619"/>
              <a:gd name="T36" fmla="*/ 1949 w 2059"/>
              <a:gd name="T37" fmla="*/ 0 h 2619"/>
              <a:gd name="T38" fmla="*/ 2059 w 2059"/>
              <a:gd name="T39" fmla="*/ 110 h 2619"/>
              <a:gd name="T40" fmla="*/ 1780 w 2059"/>
              <a:gd name="T41" fmla="*/ 1581 h 2619"/>
              <a:gd name="T42" fmla="*/ 1429 w 2059"/>
              <a:gd name="T43" fmla="*/ 1230 h 2619"/>
              <a:gd name="T44" fmla="*/ 1523 w 2059"/>
              <a:gd name="T45" fmla="*/ 968 h 2619"/>
              <a:gd name="T46" fmla="*/ 1112 w 2059"/>
              <a:gd name="T47" fmla="*/ 556 h 2619"/>
              <a:gd name="T48" fmla="*/ 700 w 2059"/>
              <a:gd name="T49" fmla="*/ 968 h 2619"/>
              <a:gd name="T50" fmla="*/ 1112 w 2059"/>
              <a:gd name="T51" fmla="*/ 1379 h 2619"/>
              <a:gd name="T52" fmla="*/ 1328 w 2059"/>
              <a:gd name="T53" fmla="*/ 1318 h 2619"/>
              <a:gd name="T54" fmla="*/ 1685 w 2059"/>
              <a:gd name="T55" fmla="*/ 1675 h 2619"/>
              <a:gd name="T56" fmla="*/ 1733 w 2059"/>
              <a:gd name="T57" fmla="*/ 1695 h 2619"/>
              <a:gd name="T58" fmla="*/ 1780 w 2059"/>
              <a:gd name="T59" fmla="*/ 1675 h 2619"/>
              <a:gd name="T60" fmla="*/ 1780 w 2059"/>
              <a:gd name="T61" fmla="*/ 1581 h 2619"/>
              <a:gd name="T62" fmla="*/ 1390 w 2059"/>
              <a:gd name="T63" fmla="*/ 968 h 2619"/>
              <a:gd name="T64" fmla="*/ 1112 w 2059"/>
              <a:gd name="T65" fmla="*/ 689 h 2619"/>
              <a:gd name="T66" fmla="*/ 833 w 2059"/>
              <a:gd name="T67" fmla="*/ 968 h 2619"/>
              <a:gd name="T68" fmla="*/ 1112 w 2059"/>
              <a:gd name="T69" fmla="*/ 1246 h 2619"/>
              <a:gd name="T70" fmla="*/ 1390 w 2059"/>
              <a:gd name="T71" fmla="*/ 968 h 2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59" h="2619">
                <a:moveTo>
                  <a:pt x="1651" y="2323"/>
                </a:moveTo>
                <a:lnTo>
                  <a:pt x="1651" y="2478"/>
                </a:lnTo>
                <a:cubicBezTo>
                  <a:pt x="1651" y="2556"/>
                  <a:pt x="1588" y="2619"/>
                  <a:pt x="1510" y="2619"/>
                </a:cubicBezTo>
                <a:lnTo>
                  <a:pt x="140" y="2619"/>
                </a:lnTo>
                <a:cubicBezTo>
                  <a:pt x="63" y="2619"/>
                  <a:pt x="0" y="2556"/>
                  <a:pt x="0" y="2478"/>
                </a:cubicBezTo>
                <a:lnTo>
                  <a:pt x="0" y="569"/>
                </a:lnTo>
                <a:cubicBezTo>
                  <a:pt x="0" y="492"/>
                  <a:pt x="63" y="429"/>
                  <a:pt x="140" y="429"/>
                </a:cubicBezTo>
                <a:lnTo>
                  <a:pt x="275" y="429"/>
                </a:lnTo>
                <a:lnTo>
                  <a:pt x="275" y="2080"/>
                </a:lnTo>
                <a:cubicBezTo>
                  <a:pt x="275" y="2214"/>
                  <a:pt x="384" y="2323"/>
                  <a:pt x="518" y="2323"/>
                </a:cubicBezTo>
                <a:lnTo>
                  <a:pt x="1651" y="2323"/>
                </a:lnTo>
                <a:close/>
                <a:moveTo>
                  <a:pt x="2059" y="110"/>
                </a:moveTo>
                <a:lnTo>
                  <a:pt x="2059" y="2080"/>
                </a:lnTo>
                <a:cubicBezTo>
                  <a:pt x="2059" y="2140"/>
                  <a:pt x="2010" y="2190"/>
                  <a:pt x="1949" y="2190"/>
                </a:cubicBezTo>
                <a:lnTo>
                  <a:pt x="518" y="2190"/>
                </a:lnTo>
                <a:cubicBezTo>
                  <a:pt x="457" y="2190"/>
                  <a:pt x="408" y="2140"/>
                  <a:pt x="408" y="2080"/>
                </a:cubicBezTo>
                <a:lnTo>
                  <a:pt x="408" y="110"/>
                </a:lnTo>
                <a:cubicBezTo>
                  <a:pt x="408" y="49"/>
                  <a:pt x="457" y="0"/>
                  <a:pt x="518" y="0"/>
                </a:cubicBezTo>
                <a:lnTo>
                  <a:pt x="1949" y="0"/>
                </a:lnTo>
                <a:cubicBezTo>
                  <a:pt x="2010" y="0"/>
                  <a:pt x="2059" y="49"/>
                  <a:pt x="2059" y="110"/>
                </a:cubicBezTo>
                <a:close/>
                <a:moveTo>
                  <a:pt x="1780" y="1581"/>
                </a:moveTo>
                <a:lnTo>
                  <a:pt x="1429" y="1230"/>
                </a:lnTo>
                <a:cubicBezTo>
                  <a:pt x="1488" y="1159"/>
                  <a:pt x="1523" y="1067"/>
                  <a:pt x="1523" y="968"/>
                </a:cubicBezTo>
                <a:cubicBezTo>
                  <a:pt x="1523" y="741"/>
                  <a:pt x="1339" y="556"/>
                  <a:pt x="1112" y="556"/>
                </a:cubicBezTo>
                <a:cubicBezTo>
                  <a:pt x="884" y="556"/>
                  <a:pt x="700" y="741"/>
                  <a:pt x="700" y="968"/>
                </a:cubicBezTo>
                <a:cubicBezTo>
                  <a:pt x="700" y="1195"/>
                  <a:pt x="884" y="1379"/>
                  <a:pt x="1112" y="1379"/>
                </a:cubicBezTo>
                <a:cubicBezTo>
                  <a:pt x="1191" y="1379"/>
                  <a:pt x="1265" y="1357"/>
                  <a:pt x="1328" y="1318"/>
                </a:cubicBezTo>
                <a:lnTo>
                  <a:pt x="1685" y="1675"/>
                </a:lnTo>
                <a:cubicBezTo>
                  <a:pt x="1698" y="1688"/>
                  <a:pt x="1715" y="1695"/>
                  <a:pt x="1733" y="1695"/>
                </a:cubicBezTo>
                <a:cubicBezTo>
                  <a:pt x="1750" y="1695"/>
                  <a:pt x="1767" y="1688"/>
                  <a:pt x="1780" y="1675"/>
                </a:cubicBezTo>
                <a:cubicBezTo>
                  <a:pt x="1806" y="1649"/>
                  <a:pt x="1806" y="1607"/>
                  <a:pt x="1780" y="1581"/>
                </a:cubicBezTo>
                <a:close/>
                <a:moveTo>
                  <a:pt x="1390" y="968"/>
                </a:moveTo>
                <a:cubicBezTo>
                  <a:pt x="1390" y="814"/>
                  <a:pt x="1265" y="689"/>
                  <a:pt x="1112" y="689"/>
                </a:cubicBezTo>
                <a:cubicBezTo>
                  <a:pt x="958" y="689"/>
                  <a:pt x="833" y="814"/>
                  <a:pt x="833" y="968"/>
                </a:cubicBezTo>
                <a:cubicBezTo>
                  <a:pt x="833" y="1121"/>
                  <a:pt x="958" y="1246"/>
                  <a:pt x="1112" y="1246"/>
                </a:cubicBezTo>
                <a:cubicBezTo>
                  <a:pt x="1265" y="1246"/>
                  <a:pt x="1390" y="1121"/>
                  <a:pt x="1390" y="968"/>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web-site_376175"/>
          <p:cNvSpPr>
            <a:spLocks noChangeAspect="1"/>
          </p:cNvSpPr>
          <p:nvPr/>
        </p:nvSpPr>
        <p:spPr bwMode="auto">
          <a:xfrm>
            <a:off x="4163371" y="2199160"/>
            <a:ext cx="246148" cy="182060"/>
          </a:xfrm>
          <a:custGeom>
            <a:avLst/>
            <a:gdLst>
              <a:gd name="connsiteX0" fmla="*/ 292542 w 607639"/>
              <a:gd name="connsiteY0" fmla="*/ 89851 h 449431"/>
              <a:gd name="connsiteX1" fmla="*/ 270025 w 607639"/>
              <a:gd name="connsiteY1" fmla="*/ 112336 h 449431"/>
              <a:gd name="connsiteX2" fmla="*/ 292542 w 607639"/>
              <a:gd name="connsiteY2" fmla="*/ 134820 h 449431"/>
              <a:gd name="connsiteX3" fmla="*/ 315059 w 607639"/>
              <a:gd name="connsiteY3" fmla="*/ 112336 h 449431"/>
              <a:gd name="connsiteX4" fmla="*/ 292542 w 607639"/>
              <a:gd name="connsiteY4" fmla="*/ 89851 h 449431"/>
              <a:gd name="connsiteX5" fmla="*/ 202564 w 607639"/>
              <a:gd name="connsiteY5" fmla="*/ 89851 h 449431"/>
              <a:gd name="connsiteX6" fmla="*/ 180047 w 607639"/>
              <a:gd name="connsiteY6" fmla="*/ 112336 h 449431"/>
              <a:gd name="connsiteX7" fmla="*/ 202564 w 607639"/>
              <a:gd name="connsiteY7" fmla="*/ 134820 h 449431"/>
              <a:gd name="connsiteX8" fmla="*/ 224992 w 607639"/>
              <a:gd name="connsiteY8" fmla="*/ 112336 h 449431"/>
              <a:gd name="connsiteX9" fmla="*/ 202564 w 607639"/>
              <a:gd name="connsiteY9" fmla="*/ 89851 h 449431"/>
              <a:gd name="connsiteX10" fmla="*/ 543997 w 607639"/>
              <a:gd name="connsiteY10" fmla="*/ 39164 h 449431"/>
              <a:gd name="connsiteX11" fmla="*/ 607639 w 607639"/>
              <a:gd name="connsiteY11" fmla="*/ 102708 h 449431"/>
              <a:gd name="connsiteX12" fmla="*/ 495042 w 607639"/>
              <a:gd name="connsiteY12" fmla="*/ 215043 h 449431"/>
              <a:gd name="connsiteX13" fmla="*/ 472612 w 607639"/>
              <a:gd name="connsiteY13" fmla="*/ 237528 h 449431"/>
              <a:gd name="connsiteX14" fmla="*/ 450092 w 607639"/>
              <a:gd name="connsiteY14" fmla="*/ 260013 h 449431"/>
              <a:gd name="connsiteX15" fmla="*/ 395441 w 607639"/>
              <a:gd name="connsiteY15" fmla="*/ 314581 h 449431"/>
              <a:gd name="connsiteX16" fmla="*/ 352538 w 607639"/>
              <a:gd name="connsiteY16" fmla="*/ 314581 h 449431"/>
              <a:gd name="connsiteX17" fmla="*/ 331799 w 607639"/>
              <a:gd name="connsiteY17" fmla="*/ 314581 h 449431"/>
              <a:gd name="connsiteX18" fmla="*/ 331799 w 607639"/>
              <a:gd name="connsiteY18" fmla="*/ 269611 h 449431"/>
              <a:gd name="connsiteX19" fmla="*/ 331799 w 607639"/>
              <a:gd name="connsiteY19" fmla="*/ 251037 h 449431"/>
              <a:gd name="connsiteX20" fmla="*/ 352449 w 607639"/>
              <a:gd name="connsiteY20" fmla="*/ 230330 h 449431"/>
              <a:gd name="connsiteX21" fmla="*/ 450092 w 607639"/>
              <a:gd name="connsiteY21" fmla="*/ 132925 h 449431"/>
              <a:gd name="connsiteX22" fmla="*/ 472612 w 607639"/>
              <a:gd name="connsiteY22" fmla="*/ 110440 h 449431"/>
              <a:gd name="connsiteX23" fmla="*/ 495042 w 607639"/>
              <a:gd name="connsiteY23" fmla="*/ 87955 h 449431"/>
              <a:gd name="connsiteX24" fmla="*/ 22517 w 607639"/>
              <a:gd name="connsiteY24" fmla="*/ 0 h 449431"/>
              <a:gd name="connsiteX25" fmla="*/ 472589 w 607639"/>
              <a:gd name="connsiteY25" fmla="*/ 0 h 449431"/>
              <a:gd name="connsiteX26" fmla="*/ 495017 w 607639"/>
              <a:gd name="connsiteY26" fmla="*/ 22485 h 449431"/>
              <a:gd name="connsiteX27" fmla="*/ 495017 w 607639"/>
              <a:gd name="connsiteY27" fmla="*/ 24440 h 449431"/>
              <a:gd name="connsiteX28" fmla="*/ 472589 w 607639"/>
              <a:gd name="connsiteY28" fmla="*/ 46925 h 449431"/>
              <a:gd name="connsiteX29" fmla="*/ 450072 w 607639"/>
              <a:gd name="connsiteY29" fmla="*/ 69321 h 449431"/>
              <a:gd name="connsiteX30" fmla="*/ 404949 w 607639"/>
              <a:gd name="connsiteY30" fmla="*/ 114380 h 449431"/>
              <a:gd name="connsiteX31" fmla="*/ 405038 w 607639"/>
              <a:gd name="connsiteY31" fmla="*/ 112336 h 449431"/>
              <a:gd name="connsiteX32" fmla="*/ 382521 w 607639"/>
              <a:gd name="connsiteY32" fmla="*/ 89851 h 449431"/>
              <a:gd name="connsiteX33" fmla="*/ 360004 w 607639"/>
              <a:gd name="connsiteY33" fmla="*/ 112336 h 449431"/>
              <a:gd name="connsiteX34" fmla="*/ 382521 w 607639"/>
              <a:gd name="connsiteY34" fmla="*/ 134820 h 449431"/>
              <a:gd name="connsiteX35" fmla="*/ 384568 w 607639"/>
              <a:gd name="connsiteY35" fmla="*/ 134732 h 449431"/>
              <a:gd name="connsiteX36" fmla="*/ 299929 w 607639"/>
              <a:gd name="connsiteY36" fmla="*/ 219250 h 449431"/>
              <a:gd name="connsiteX37" fmla="*/ 295301 w 607639"/>
              <a:gd name="connsiteY37" fmla="*/ 224671 h 449431"/>
              <a:gd name="connsiteX38" fmla="*/ 157530 w 607639"/>
              <a:gd name="connsiteY38" fmla="*/ 224671 h 449431"/>
              <a:gd name="connsiteX39" fmla="*/ 135013 w 607639"/>
              <a:gd name="connsiteY39" fmla="*/ 247156 h 449431"/>
              <a:gd name="connsiteX40" fmla="*/ 157530 w 607639"/>
              <a:gd name="connsiteY40" fmla="*/ 269641 h 449431"/>
              <a:gd name="connsiteX41" fmla="*/ 286757 w 607639"/>
              <a:gd name="connsiteY41" fmla="*/ 269641 h 449431"/>
              <a:gd name="connsiteX42" fmla="*/ 286757 w 607639"/>
              <a:gd name="connsiteY42" fmla="*/ 314611 h 449431"/>
              <a:gd name="connsiteX43" fmla="*/ 142489 w 607639"/>
              <a:gd name="connsiteY43" fmla="*/ 314611 h 449431"/>
              <a:gd name="connsiteX44" fmla="*/ 119972 w 607639"/>
              <a:gd name="connsiteY44" fmla="*/ 337095 h 449431"/>
              <a:gd name="connsiteX45" fmla="*/ 142489 w 607639"/>
              <a:gd name="connsiteY45" fmla="*/ 359491 h 449431"/>
              <a:gd name="connsiteX46" fmla="*/ 331791 w 607639"/>
              <a:gd name="connsiteY46" fmla="*/ 359491 h 449431"/>
              <a:gd name="connsiteX47" fmla="*/ 352528 w 607639"/>
              <a:gd name="connsiteY47" fmla="*/ 359491 h 449431"/>
              <a:gd name="connsiteX48" fmla="*/ 395426 w 607639"/>
              <a:gd name="connsiteY48" fmla="*/ 359491 h 449431"/>
              <a:gd name="connsiteX49" fmla="*/ 427199 w 607639"/>
              <a:gd name="connsiteY49" fmla="*/ 346338 h 449431"/>
              <a:gd name="connsiteX50" fmla="*/ 450072 w 607639"/>
              <a:gd name="connsiteY50" fmla="*/ 323587 h 449431"/>
              <a:gd name="connsiteX51" fmla="*/ 472589 w 607639"/>
              <a:gd name="connsiteY51" fmla="*/ 301102 h 449431"/>
              <a:gd name="connsiteX52" fmla="*/ 495017 w 607639"/>
              <a:gd name="connsiteY52" fmla="*/ 278617 h 449431"/>
              <a:gd name="connsiteX53" fmla="*/ 495017 w 607639"/>
              <a:gd name="connsiteY53" fmla="*/ 426946 h 449431"/>
              <a:gd name="connsiteX54" fmla="*/ 472589 w 607639"/>
              <a:gd name="connsiteY54" fmla="*/ 449431 h 449431"/>
              <a:gd name="connsiteX55" fmla="*/ 22517 w 607639"/>
              <a:gd name="connsiteY55" fmla="*/ 449431 h 449431"/>
              <a:gd name="connsiteX56" fmla="*/ 0 w 607639"/>
              <a:gd name="connsiteY56" fmla="*/ 426946 h 449431"/>
              <a:gd name="connsiteX57" fmla="*/ 0 w 607639"/>
              <a:gd name="connsiteY57" fmla="*/ 22485 h 449431"/>
              <a:gd name="connsiteX58" fmla="*/ 22517 w 607639"/>
              <a:gd name="connsiteY58"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7639" h="449431">
                <a:moveTo>
                  <a:pt x="292542" y="89851"/>
                </a:moveTo>
                <a:cubicBezTo>
                  <a:pt x="280082" y="89851"/>
                  <a:pt x="270025" y="99893"/>
                  <a:pt x="270025" y="112336"/>
                </a:cubicBezTo>
                <a:cubicBezTo>
                  <a:pt x="270025" y="124778"/>
                  <a:pt x="280082" y="134820"/>
                  <a:pt x="292542" y="134820"/>
                </a:cubicBezTo>
                <a:cubicBezTo>
                  <a:pt x="305002" y="134820"/>
                  <a:pt x="315059" y="124778"/>
                  <a:pt x="315059" y="112336"/>
                </a:cubicBezTo>
                <a:cubicBezTo>
                  <a:pt x="315059" y="99893"/>
                  <a:pt x="305002" y="89851"/>
                  <a:pt x="292542" y="89851"/>
                </a:cubicBezTo>
                <a:close/>
                <a:moveTo>
                  <a:pt x="202564" y="89851"/>
                </a:moveTo>
                <a:cubicBezTo>
                  <a:pt x="190104" y="89851"/>
                  <a:pt x="180047" y="99893"/>
                  <a:pt x="180047" y="112336"/>
                </a:cubicBezTo>
                <a:cubicBezTo>
                  <a:pt x="180047" y="124778"/>
                  <a:pt x="190104" y="134820"/>
                  <a:pt x="202564" y="134820"/>
                </a:cubicBezTo>
                <a:cubicBezTo>
                  <a:pt x="214935" y="134820"/>
                  <a:pt x="224992" y="124778"/>
                  <a:pt x="224992" y="112336"/>
                </a:cubicBezTo>
                <a:cubicBezTo>
                  <a:pt x="224992" y="99893"/>
                  <a:pt x="214935" y="89851"/>
                  <a:pt x="202564" y="89851"/>
                </a:cubicBezTo>
                <a:close/>
                <a:moveTo>
                  <a:pt x="543997" y="39164"/>
                </a:moveTo>
                <a:lnTo>
                  <a:pt x="607639" y="102708"/>
                </a:lnTo>
                <a:lnTo>
                  <a:pt x="495042" y="215043"/>
                </a:lnTo>
                <a:lnTo>
                  <a:pt x="472612" y="237528"/>
                </a:lnTo>
                <a:lnTo>
                  <a:pt x="450092" y="260013"/>
                </a:lnTo>
                <a:lnTo>
                  <a:pt x="395441" y="314581"/>
                </a:lnTo>
                <a:lnTo>
                  <a:pt x="352538" y="314581"/>
                </a:lnTo>
                <a:lnTo>
                  <a:pt x="331799" y="314581"/>
                </a:lnTo>
                <a:lnTo>
                  <a:pt x="331799" y="269611"/>
                </a:lnTo>
                <a:lnTo>
                  <a:pt x="331799" y="251037"/>
                </a:lnTo>
                <a:lnTo>
                  <a:pt x="352449" y="230330"/>
                </a:lnTo>
                <a:lnTo>
                  <a:pt x="450092" y="132925"/>
                </a:lnTo>
                <a:lnTo>
                  <a:pt x="472612" y="110440"/>
                </a:lnTo>
                <a:lnTo>
                  <a:pt x="495042" y="87955"/>
                </a:lnTo>
                <a:close/>
                <a:moveTo>
                  <a:pt x="22517" y="0"/>
                </a:moveTo>
                <a:lnTo>
                  <a:pt x="472589" y="0"/>
                </a:lnTo>
                <a:cubicBezTo>
                  <a:pt x="484960" y="0"/>
                  <a:pt x="495017" y="10043"/>
                  <a:pt x="495017" y="22485"/>
                </a:cubicBezTo>
                <a:lnTo>
                  <a:pt x="495017" y="24440"/>
                </a:lnTo>
                <a:lnTo>
                  <a:pt x="472589" y="46925"/>
                </a:lnTo>
                <a:lnTo>
                  <a:pt x="450072" y="69321"/>
                </a:lnTo>
                <a:lnTo>
                  <a:pt x="404949" y="114380"/>
                </a:lnTo>
                <a:cubicBezTo>
                  <a:pt x="405038" y="113757"/>
                  <a:pt x="405038" y="113047"/>
                  <a:pt x="405038" y="112336"/>
                </a:cubicBezTo>
                <a:cubicBezTo>
                  <a:pt x="405038" y="99893"/>
                  <a:pt x="394981" y="89851"/>
                  <a:pt x="382521" y="89851"/>
                </a:cubicBezTo>
                <a:cubicBezTo>
                  <a:pt x="370150" y="89851"/>
                  <a:pt x="360004" y="99893"/>
                  <a:pt x="360004" y="112336"/>
                </a:cubicBezTo>
                <a:cubicBezTo>
                  <a:pt x="360004" y="124778"/>
                  <a:pt x="370150" y="134820"/>
                  <a:pt x="382521" y="134820"/>
                </a:cubicBezTo>
                <a:cubicBezTo>
                  <a:pt x="383233" y="134820"/>
                  <a:pt x="383945" y="134732"/>
                  <a:pt x="384568" y="134732"/>
                </a:cubicBezTo>
                <a:lnTo>
                  <a:pt x="299929" y="219250"/>
                </a:lnTo>
                <a:cubicBezTo>
                  <a:pt x="298238" y="220938"/>
                  <a:pt x="296725" y="222805"/>
                  <a:pt x="295301" y="224671"/>
                </a:cubicBezTo>
                <a:lnTo>
                  <a:pt x="157530" y="224671"/>
                </a:lnTo>
                <a:cubicBezTo>
                  <a:pt x="145070" y="224671"/>
                  <a:pt x="135013" y="234803"/>
                  <a:pt x="135013" y="247156"/>
                </a:cubicBezTo>
                <a:cubicBezTo>
                  <a:pt x="135013" y="259598"/>
                  <a:pt x="145070" y="269641"/>
                  <a:pt x="157530" y="269641"/>
                </a:cubicBezTo>
                <a:lnTo>
                  <a:pt x="286757" y="269641"/>
                </a:lnTo>
                <a:lnTo>
                  <a:pt x="286757" y="314611"/>
                </a:lnTo>
                <a:lnTo>
                  <a:pt x="142489" y="314611"/>
                </a:lnTo>
                <a:cubicBezTo>
                  <a:pt x="130118" y="314611"/>
                  <a:pt x="119972" y="324653"/>
                  <a:pt x="119972" y="337095"/>
                </a:cubicBezTo>
                <a:cubicBezTo>
                  <a:pt x="119972" y="349449"/>
                  <a:pt x="130118" y="359491"/>
                  <a:pt x="142489" y="359491"/>
                </a:cubicBezTo>
                <a:lnTo>
                  <a:pt x="331791" y="359491"/>
                </a:lnTo>
                <a:lnTo>
                  <a:pt x="352528" y="359491"/>
                </a:lnTo>
                <a:lnTo>
                  <a:pt x="395426" y="359491"/>
                </a:lnTo>
                <a:cubicBezTo>
                  <a:pt x="407441" y="359491"/>
                  <a:pt x="418744" y="354870"/>
                  <a:pt x="427199" y="346338"/>
                </a:cubicBezTo>
                <a:lnTo>
                  <a:pt x="450072" y="323587"/>
                </a:lnTo>
                <a:lnTo>
                  <a:pt x="472589" y="301102"/>
                </a:lnTo>
                <a:lnTo>
                  <a:pt x="495017" y="278617"/>
                </a:lnTo>
                <a:lnTo>
                  <a:pt x="495017" y="426946"/>
                </a:lnTo>
                <a:cubicBezTo>
                  <a:pt x="495017" y="439388"/>
                  <a:pt x="484960" y="449431"/>
                  <a:pt x="472589" y="449431"/>
                </a:cubicBezTo>
                <a:lnTo>
                  <a:pt x="22517" y="449431"/>
                </a:lnTo>
                <a:cubicBezTo>
                  <a:pt x="10057" y="449431"/>
                  <a:pt x="0" y="439388"/>
                  <a:pt x="0" y="426946"/>
                </a:cubicBezTo>
                <a:lnTo>
                  <a:pt x="0" y="22485"/>
                </a:lnTo>
                <a:cubicBezTo>
                  <a:pt x="0" y="10043"/>
                  <a:pt x="10057" y="0"/>
                  <a:pt x="22517" y="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5081710" y="1962758"/>
            <a:ext cx="5309133" cy="653950"/>
            <a:chOff x="5081710" y="1822242"/>
            <a:chExt cx="5309133" cy="653950"/>
          </a:xfrm>
        </p:grpSpPr>
        <p:sp>
          <p:nvSpPr>
            <p:cNvPr id="27" name="矩形: 圆角 2"/>
            <p:cNvSpPr/>
            <p:nvPr/>
          </p:nvSpPr>
          <p:spPr>
            <a:xfrm>
              <a:off x="5081710" y="1822346"/>
              <a:ext cx="5309133" cy="65384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0" name="矩形 29"/>
            <p:cNvSpPr/>
            <p:nvPr/>
          </p:nvSpPr>
          <p:spPr>
            <a:xfrm>
              <a:off x="5173183" y="1822242"/>
              <a:ext cx="4983947" cy="386080"/>
            </a:xfrm>
            <a:prstGeom prst="rect">
              <a:avLst/>
            </a:prstGeom>
          </p:spPr>
          <p:txBody>
            <a:bodyPr wrap="square">
              <a:spAutoFit/>
            </a:bodyPr>
            <a:lstStyle/>
            <a:p>
              <a:pPr>
                <a:lnSpc>
                  <a:spcPct val="120000"/>
                </a:lnSpc>
              </a:pP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vue、vuex、vue-router、vue-cli、axios、</a:t>
              </a: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wepack</a:t>
              </a:r>
              <a:endPar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组合 34"/>
          <p:cNvGrpSpPr/>
          <p:nvPr/>
        </p:nvGrpSpPr>
        <p:grpSpPr>
          <a:xfrm>
            <a:off x="5010590" y="4516377"/>
            <a:ext cx="5309133" cy="668555"/>
            <a:chOff x="5010590" y="1807637"/>
            <a:chExt cx="5309133" cy="668555"/>
          </a:xfrm>
        </p:grpSpPr>
        <p:sp>
          <p:nvSpPr>
            <p:cNvPr id="36" name="矩形: 圆角 2"/>
            <p:cNvSpPr/>
            <p:nvPr/>
          </p:nvSpPr>
          <p:spPr>
            <a:xfrm>
              <a:off x="5010590" y="1822346"/>
              <a:ext cx="5309133" cy="65384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5173183" y="1807637"/>
              <a:ext cx="4983947" cy="386080"/>
            </a:xfrm>
            <a:prstGeom prst="rect">
              <a:avLst/>
            </a:prstGeom>
          </p:spPr>
          <p:txBody>
            <a:bodyPr wrap="square">
              <a:spAutoFit/>
            </a:bodyPr>
            <a:lstStyle/>
            <a:p>
              <a:pPr>
                <a:lnSpc>
                  <a:spcPct val="120000"/>
                </a:lnSpc>
              </a:pP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jquer</a:t>
              </a: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y</a:t>
              </a:r>
              <a:endPar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p:nvGrpSpPr>
        <p:grpSpPr>
          <a:xfrm>
            <a:off x="5477114" y="3224135"/>
            <a:ext cx="5309133" cy="668555"/>
            <a:chOff x="5010590" y="1807637"/>
            <a:chExt cx="5309133" cy="668555"/>
          </a:xfrm>
        </p:grpSpPr>
        <p:sp>
          <p:nvSpPr>
            <p:cNvPr id="39" name="矩形: 圆角 2"/>
            <p:cNvSpPr/>
            <p:nvPr/>
          </p:nvSpPr>
          <p:spPr>
            <a:xfrm>
              <a:off x="5010590" y="1822346"/>
              <a:ext cx="5309133" cy="65384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p:cNvSpPr/>
            <p:nvPr/>
          </p:nvSpPr>
          <p:spPr>
            <a:xfrm>
              <a:off x="5173183" y="1807637"/>
              <a:ext cx="4983947" cy="386080"/>
            </a:xfrm>
            <a:prstGeom prst="rect">
              <a:avLst/>
            </a:prstGeom>
          </p:spPr>
          <p:txBody>
            <a:bodyPr wrap="square">
              <a:spAutoFit/>
            </a:bodyPr>
            <a:lstStyle/>
            <a:p>
              <a:pPr>
                <a:lnSpc>
                  <a:spcPct val="120000"/>
                </a:lnSpc>
              </a:pP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echarts</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element</a:t>
              </a: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swiper</a:t>
              </a:r>
              <a:endParaRPr lang="en-US" altLang="zh-CN"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 name="灯片编号占位符 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4409053" y="1911350"/>
            <a:ext cx="3346450" cy="3346450"/>
          </a:xfrm>
          <a:prstGeom prst="ellipse">
            <a:avLst/>
          </a:prstGeom>
          <a:noFill/>
          <a:ln w="3175">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标题 1"/>
          <p:cNvSpPr>
            <a:spLocks noGrp="1"/>
          </p:cNvSpPr>
          <p:nvPr>
            <p:ph type="title"/>
          </p:nvPr>
        </p:nvSpPr>
        <p:spPr/>
        <p:txBody>
          <a:bodyPr/>
          <a:lstStyle/>
          <a:p>
            <a:r>
              <a:rPr lang="en-US" altLang="zh-CN">
                <a:sym typeface="Arial" panose="020B0604020202020204" pitchFamily="34" charset="0"/>
              </a:rPr>
              <a:t> 02 </a:t>
            </a:r>
            <a:r>
              <a:rPr lang="zh-CN" altLang="en-US">
                <a:sym typeface="Arial" panose="020B0604020202020204" pitchFamily="34" charset="0"/>
              </a:rPr>
              <a:t>页面架构</a:t>
            </a:r>
            <a:endParaRPr lang="zh-CN" altLang="en-US">
              <a:sym typeface="Arial" panose="020B0604020202020204" pitchFamily="34" charset="0"/>
            </a:endParaRPr>
          </a:p>
        </p:txBody>
      </p:sp>
      <p:sp>
        <p:nvSpPr>
          <p:cNvPr id="4" name="日期占位符 3"/>
          <p:cNvSpPr>
            <a:spLocks noGrp="1"/>
          </p:cNvSpPr>
          <p:nvPr>
            <p:ph type="dt" sz="half" idx="10"/>
          </p:nvPr>
        </p:nvSpPr>
        <p:spPr/>
        <p:txBody>
          <a:bodyPr/>
          <a:lstStyle/>
          <a:p>
            <a:fld id="{0024FF60-30CF-4FC9-B49E-E776BBF333BF}" type="datetime1">
              <a:rPr lang="zh-CN" altLang="en-US" smtClean="0">
                <a:sym typeface="Arial" panose="020B0604020202020204" pitchFamily="34" charset="0"/>
              </a:rPr>
            </a:fld>
            <a:endParaRPr lang="zh-CN" altLang="en-US">
              <a:sym typeface="Arial" panose="020B0604020202020204" pitchFamily="34" charset="0"/>
            </a:endParaRPr>
          </a:p>
        </p:txBody>
      </p:sp>
      <p:pic>
        <p:nvPicPr>
          <p:cNvPr id="11" name="图片占位符 10"/>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a:stretch>
            <a:fillRect/>
          </a:stretch>
        </p:blipFill>
        <p:spPr/>
      </p:pic>
      <p:sp>
        <p:nvSpPr>
          <p:cNvPr id="14" name="椭圆 13"/>
          <p:cNvSpPr/>
          <p:nvPr/>
        </p:nvSpPr>
        <p:spPr>
          <a:xfrm>
            <a:off x="5022544" y="4806979"/>
            <a:ext cx="488950" cy="488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椭圆 14"/>
          <p:cNvSpPr/>
          <p:nvPr/>
        </p:nvSpPr>
        <p:spPr>
          <a:xfrm>
            <a:off x="6682342" y="4806979"/>
            <a:ext cx="488950" cy="488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椭圆 15"/>
          <p:cNvSpPr/>
          <p:nvPr/>
        </p:nvSpPr>
        <p:spPr>
          <a:xfrm>
            <a:off x="6682342" y="1932125"/>
            <a:ext cx="488950" cy="488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椭圆 16"/>
          <p:cNvSpPr/>
          <p:nvPr/>
        </p:nvSpPr>
        <p:spPr>
          <a:xfrm>
            <a:off x="5022544" y="1932125"/>
            <a:ext cx="488950" cy="488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椭圆 17"/>
          <p:cNvSpPr/>
          <p:nvPr/>
        </p:nvSpPr>
        <p:spPr>
          <a:xfrm>
            <a:off x="7512241" y="3369552"/>
            <a:ext cx="488950" cy="488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1" name="图片 30"/>
          <p:cNvPicPr>
            <a:picLocks noChangeAspect="1"/>
          </p:cNvPicPr>
          <p:nvPr/>
        </p:nvPicPr>
        <p:blipFill>
          <a:blip r:embed="rId2"/>
          <a:stretch>
            <a:fillRect/>
          </a:stretch>
        </p:blipFill>
        <p:spPr>
          <a:xfrm>
            <a:off x="9117361" y="434590"/>
            <a:ext cx="2298391" cy="518205"/>
          </a:xfrm>
          <a:prstGeom prst="rect">
            <a:avLst/>
          </a:prstGeom>
        </p:spPr>
      </p:pic>
      <p:sp>
        <p:nvSpPr>
          <p:cNvPr id="56" name="椭圆 55"/>
          <p:cNvSpPr/>
          <p:nvPr/>
        </p:nvSpPr>
        <p:spPr>
          <a:xfrm>
            <a:off x="4192645" y="3369552"/>
            <a:ext cx="488950" cy="488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ïś1ïḋé"/>
          <p:cNvSpPr/>
          <p:nvPr/>
        </p:nvSpPr>
        <p:spPr bwMode="auto">
          <a:xfrm>
            <a:off x="1728332" y="2125923"/>
            <a:ext cx="2826385" cy="58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医疗物资分类、疫情地图、数据统计概览</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îş1ïďê"/>
          <p:cNvSpPr txBox="1"/>
          <p:nvPr/>
        </p:nvSpPr>
        <p:spPr bwMode="auto">
          <a:xfrm>
            <a:off x="2450442" y="1738326"/>
            <a:ext cx="21156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30000"/>
              </a:lnSpc>
              <a:spcBef>
                <a:spcPct val="0"/>
              </a:spcBef>
              <a:buFontTx/>
              <a:buNone/>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首页</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ïś1ïḋé"/>
          <p:cNvSpPr/>
          <p:nvPr/>
        </p:nvSpPr>
        <p:spPr bwMode="auto">
          <a:xfrm>
            <a:off x="1728332" y="4891938"/>
            <a:ext cx="2826385" cy="58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统计系统用户数、资源数、各省用户数、各省资源数</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îş1ïďê"/>
          <p:cNvSpPr txBox="1"/>
          <p:nvPr/>
        </p:nvSpPr>
        <p:spPr bwMode="auto">
          <a:xfrm>
            <a:off x="2450442" y="4504341"/>
            <a:ext cx="21156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30000"/>
              </a:lnSpc>
              <a:spcBef>
                <a:spcPct val="0"/>
              </a:spcBef>
              <a:buFontTx/>
              <a:buNone/>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数据统计</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ïś1ïḋé"/>
          <p:cNvSpPr/>
          <p:nvPr/>
        </p:nvSpPr>
        <p:spPr bwMode="auto">
          <a:xfrm>
            <a:off x="7471399" y="2125923"/>
            <a:ext cx="2826385" cy="58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查询医疗资源（溯源</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）信息</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îş1ïďê"/>
          <p:cNvSpPr txBox="1"/>
          <p:nvPr/>
        </p:nvSpPr>
        <p:spPr bwMode="auto">
          <a:xfrm>
            <a:off x="7471399" y="1738326"/>
            <a:ext cx="21156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30000"/>
              </a:lnSpc>
              <a:spcBef>
                <a:spcPct val="0"/>
              </a:spcBef>
              <a:buFontTx/>
              <a:buNone/>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医疗资源</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ïś1ïḋé"/>
          <p:cNvSpPr/>
          <p:nvPr/>
        </p:nvSpPr>
        <p:spPr bwMode="auto">
          <a:xfrm>
            <a:off x="7471399" y="4891938"/>
            <a:ext cx="2826385" cy="58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修改个人信息、查看自己未消耗物资、转移物资、生产物资、消耗物资</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îş1ïďê"/>
          <p:cNvSpPr txBox="1"/>
          <p:nvPr/>
        </p:nvSpPr>
        <p:spPr bwMode="auto">
          <a:xfrm>
            <a:off x="7471399" y="4504341"/>
            <a:ext cx="21156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30000"/>
              </a:lnSpc>
              <a:spcBef>
                <a:spcPct val="0"/>
              </a:spcBef>
              <a:buFontTx/>
              <a:buNone/>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我的</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灯片编号占位符 12"/>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47"/>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6" b="6"/>
          <a:stretch>
            <a:fillRect/>
          </a:stretch>
        </p:blipFill>
        <p:spPr/>
      </p:pic>
      <p:sp>
        <p:nvSpPr>
          <p:cNvPr id="16" name="文本占位符 15"/>
          <p:cNvSpPr>
            <a:spLocks noGrp="1"/>
          </p:cNvSpPr>
          <p:nvPr>
            <p:ph type="body" sz="quarter" idx="14"/>
          </p:nvPr>
        </p:nvSpPr>
        <p:spPr/>
        <p:txBody>
          <a:bodyPr/>
          <a:lstStyle/>
          <a:p>
            <a:r>
              <a:rPr lang="en-US" altLang="zh-CN" dirty="0"/>
              <a:t>5</a:t>
            </a:r>
            <a:endParaRPr lang="zh-CN" altLang="en-US" dirty="0"/>
          </a:p>
        </p:txBody>
      </p:sp>
      <p:sp>
        <p:nvSpPr>
          <p:cNvPr id="45" name="文本占位符 44"/>
          <p:cNvSpPr>
            <a:spLocks noGrp="1"/>
          </p:cNvSpPr>
          <p:nvPr>
            <p:ph type="body" sz="quarter" idx="15"/>
          </p:nvPr>
        </p:nvSpPr>
        <p:spPr/>
        <p:txBody>
          <a:bodyPr/>
          <a:lstStyle/>
          <a:p>
            <a:r>
              <a:rPr lang="zh-CN" altLang="en-US" dirty="0"/>
              <a:t>系统测试</a:t>
            </a:r>
            <a:endParaRPr lang="zh-CN" altLang="en-US" dirty="0"/>
          </a:p>
        </p:txBody>
      </p:sp>
      <p:sp>
        <p:nvSpPr>
          <p:cNvPr id="46" name="文本占位符 45"/>
          <p:cNvSpPr>
            <a:spLocks noGrp="1"/>
          </p:cNvSpPr>
          <p:nvPr>
            <p:ph type="body" sz="quarter" idx="16"/>
          </p:nvPr>
        </p:nvSpPr>
        <p:spPr/>
        <p:txBody>
          <a:bodyPr/>
          <a:lstStyle/>
          <a:p>
            <a:r>
              <a:rPr lang="zh-CN" altLang="en-US" dirty="0"/>
              <a:t>王伟能</a:t>
            </a:r>
            <a:endParaRPr lang="zh-CN" altLang="en-US" dirty="0"/>
          </a:p>
        </p:txBody>
      </p:sp>
      <p:sp>
        <p:nvSpPr>
          <p:cNvPr id="49" name="日期占位符 48"/>
          <p:cNvSpPr>
            <a:spLocks noGrp="1"/>
          </p:cNvSpPr>
          <p:nvPr>
            <p:ph type="dt" sz="half" idx="10"/>
          </p:nvPr>
        </p:nvSpPr>
        <p:spPr/>
        <p:txBody>
          <a:bodyPr/>
          <a:lstStyle/>
          <a:p>
            <a:fld id="{6F9F9815-873D-4C13-9D92-B9B1845E07DE}" type="datetime1">
              <a:rPr lang="zh-CN" altLang="en-US" smtClean="0"/>
            </a:fld>
            <a:endParaRPr lang="zh-CN" altLang="en-US"/>
          </a:p>
        </p:txBody>
      </p:sp>
      <p:sp>
        <p:nvSpPr>
          <p:cNvPr id="50" name="灯片编号占位符 49"/>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01 </a:t>
            </a:r>
            <a:r>
              <a:rPr lang="zh-CN" altLang="en-US" dirty="0">
                <a:sym typeface="Arial" panose="020B0604020202020204" pitchFamily="34" charset="0"/>
              </a:rPr>
              <a:t>功能测试</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lstStyle/>
          <a:p>
            <a:fld id="{276B368D-AEB9-4EBD-95A4-F53991A0A4A8}" type="datetime1">
              <a:rPr lang="zh-CN" altLang="en-US" smtClean="0">
                <a:sym typeface="Arial" panose="020B0604020202020204" pitchFamily="34" charset="0"/>
              </a:rPr>
            </a:fld>
            <a:endParaRPr lang="zh-CN" altLang="en-US" dirty="0">
              <a:sym typeface="Arial" panose="020B0604020202020204" pitchFamily="34" charset="0"/>
            </a:endParaRPr>
          </a:p>
        </p:txBody>
      </p:sp>
      <p:sp>
        <p:nvSpPr>
          <p:cNvPr id="7" name="文本框 6"/>
          <p:cNvSpPr txBox="1"/>
          <p:nvPr/>
        </p:nvSpPr>
        <p:spPr>
          <a:xfrm>
            <a:off x="1234769" y="2317117"/>
            <a:ext cx="3987159" cy="953270"/>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点击此处添加文本内容，如关键词、部分简单介绍等。点击此处添加文本内容，如关键词、部分简单介绍等。</a:t>
            </a:r>
            <a:endParaRPr kumimoji="1"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1234769" y="1855452"/>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000" b="1" noProof="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关键词</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1240041" y="3900573"/>
            <a:ext cx="3987159" cy="953270"/>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点击此处添加文本内容，如关键词、部分简单介绍等。点击此处添加</a:t>
            </a:r>
            <a:r>
              <a:rPr kumimoji="0" lang="zh-CN" altLang="en-US" sz="16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文本内容，如关键词、部分简单介绍等。</a:t>
            </a:r>
            <a:endParaRPr kumimoji="1"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1234769" y="3438908"/>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关键词</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sp>
        <p:nvSpPr>
          <p:cNvPr id="19" name="灯片编号占位符 18"/>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14" name="Picture 13" descr="Tabl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245" y="1054834"/>
            <a:ext cx="6548809" cy="54283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01 </a:t>
            </a:r>
            <a:r>
              <a:rPr lang="zh-CN" altLang="en-US" dirty="0">
                <a:sym typeface="Arial" panose="020B0604020202020204" pitchFamily="34" charset="0"/>
              </a:rPr>
              <a:t>项目背景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占位符 14"/>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395" b="1395"/>
          <a:stretch>
            <a:fillRect/>
          </a:stretch>
        </p:blipFill>
        <p:spPr/>
      </p:pic>
      <p:sp>
        <p:nvSpPr>
          <p:cNvPr id="11" name="文本框 10"/>
          <p:cNvSpPr txBox="1"/>
          <p:nvPr/>
        </p:nvSpPr>
        <p:spPr>
          <a:xfrm>
            <a:off x="6593047" y="1659553"/>
            <a:ext cx="2793423"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dirty="0">
                <a:solidFill>
                  <a:schemeClr val="accent1"/>
                </a:solidFill>
                <a:effectLst>
                  <a:outerShdw blurRad="165100" dist="88900" dir="2700000" algn="tl">
                    <a:srgbClr val="000000">
                      <a:alpha val="14000"/>
                    </a:srgbClr>
                  </a:outerShdw>
                </a:effectLst>
                <a:latin typeface="Arial" panose="020B0604020202020204" pitchFamily="34" charset="0"/>
                <a:ea typeface="微软雅黑" panose="020B0503020204020204" pitchFamily="34" charset="-122"/>
                <a:cs typeface="+mn-ea"/>
                <a:sym typeface="Arial" panose="020B0604020202020204" pitchFamily="34" charset="0"/>
              </a:rPr>
              <a:t>疫情来临</a:t>
            </a:r>
            <a:endParaRPr lang="zh-CN" altLang="en-US" sz="2400" b="1" dirty="0">
              <a:solidFill>
                <a:schemeClr val="accent1"/>
              </a:solidFill>
              <a:effectLst>
                <a:outerShdw blurRad="165100" dist="88900" dir="2700000" algn="tl">
                  <a:srgbClr val="000000">
                    <a:alpha val="14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11"/>
          <p:cNvSpPr/>
          <p:nvPr/>
        </p:nvSpPr>
        <p:spPr>
          <a:xfrm>
            <a:off x="6593048" y="2322688"/>
            <a:ext cx="4097364" cy="2745740"/>
          </a:xfrm>
          <a:prstGeom prst="rect">
            <a:avLst/>
          </a:prstGeom>
        </p:spPr>
        <p:txBody>
          <a:bodyPr wrap="square">
            <a:spAutoFit/>
          </a:bodyPr>
          <a:lstStyle/>
          <a:p>
            <a:pPr algn="just" defTabSz="914400">
              <a:lnSpc>
                <a:spcPct val="120000"/>
              </a:lnSpc>
              <a:defRPr/>
            </a:pPr>
            <a:r>
              <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2020年，新冠疫情的爆发打了人类一个措手不及。医疗物资的供需关系变得极为不平衡，供给远远跟不上需求，而地区之间的物资分配不均和不透明更是给本就不乐观的局势雪上加霜。但全国人民众志成城，通过捐献、筹集、运输物资缓解了部分地区物资紧缺的局面，给生产力加大马力生产物资满足需求争取了时间。</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4400">
              <a:lnSpc>
                <a:spcPct val="120000"/>
              </a:lnSpc>
              <a:defRPr/>
            </a:pP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p:cNvCxnSpPr/>
          <p:nvPr/>
        </p:nvCxnSpPr>
        <p:spPr>
          <a:xfrm>
            <a:off x="6073060" y="1704288"/>
            <a:ext cx="0" cy="356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02 </a:t>
            </a:r>
            <a:r>
              <a:rPr lang="zh-CN" altLang="en-US" dirty="0">
                <a:sym typeface="Arial" panose="020B0604020202020204" pitchFamily="34" charset="0"/>
              </a:rPr>
              <a:t>压力测试</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lstStyle/>
          <a:p>
            <a:fld id="{276B368D-AEB9-4EBD-95A4-F53991A0A4A8}" type="datetime1">
              <a:rPr lang="zh-CN" altLang="en-US" smtClean="0">
                <a:sym typeface="Arial" panose="020B0604020202020204" pitchFamily="34" charset="0"/>
              </a:rPr>
            </a:fld>
            <a:endParaRPr lang="zh-CN" altLang="en-US" dirty="0">
              <a:sym typeface="Arial" panose="020B0604020202020204" pitchFamily="34" charset="0"/>
            </a:endParaRPr>
          </a:p>
        </p:txBody>
      </p:sp>
      <p:sp>
        <p:nvSpPr>
          <p:cNvPr id="10" name="文本框 9"/>
          <p:cNvSpPr txBox="1"/>
          <p:nvPr/>
        </p:nvSpPr>
        <p:spPr>
          <a:xfrm>
            <a:off x="1234769" y="3438908"/>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关键词</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sp>
        <p:nvSpPr>
          <p:cNvPr id="19" name="灯片编号占位符 18"/>
          <p:cNvSpPr>
            <a:spLocks noGrp="1"/>
          </p:cNvSpPr>
          <p:nvPr>
            <p:ph type="sldNum" sz="quarter" idx="12"/>
          </p:nvPr>
        </p:nvSpPr>
        <p:spPr/>
        <p:txBody>
          <a:bodyPr/>
          <a:lstStyle/>
          <a:p>
            <a:fld id="{E0374D5E-809C-4B52-9B1B-43F9E1113751}" type="slidenum">
              <a:rPr lang="zh-CN" altLang="en-US" smtClean="0"/>
            </a:fld>
            <a:endParaRPr lang="zh-CN" altLang="en-US"/>
          </a:p>
        </p:txBody>
      </p:sp>
      <p:sp>
        <p:nvSpPr>
          <p:cNvPr id="3" name="TextBox 2"/>
          <p:cNvSpPr txBox="1"/>
          <p:nvPr/>
        </p:nvSpPr>
        <p:spPr>
          <a:xfrm>
            <a:off x="1157681" y="1895912"/>
            <a:ext cx="5142451" cy="3416320"/>
          </a:xfrm>
          <a:prstGeom prst="rect">
            <a:avLst/>
          </a:prstGeom>
          <a:noFill/>
        </p:spPr>
        <p:txBody>
          <a:bodyPr wrap="square" rtlCol="0">
            <a:spAutoFit/>
          </a:bodyPr>
          <a:lstStyle/>
          <a:p>
            <a:r>
              <a:rPr lang="zh-CN" altLang="en-US" dirty="0"/>
              <a:t>场景：多用户搜索物资</a:t>
            </a:r>
            <a:endParaRPr lang="en-US" altLang="zh-CN" dirty="0"/>
          </a:p>
          <a:p>
            <a:endParaRPr lang="en-US" altLang="zh-CN" dirty="0"/>
          </a:p>
          <a:p>
            <a:endParaRPr lang="en-US" altLang="zh-CN" dirty="0"/>
          </a:p>
          <a:p>
            <a:r>
              <a:rPr lang="zh-CN" altLang="en-US" dirty="0"/>
              <a:t>工具：</a:t>
            </a:r>
            <a:r>
              <a:rPr lang="en-US" altLang="zh-CN" dirty="0"/>
              <a:t>k6.cloud</a:t>
            </a:r>
            <a:endParaRPr lang="en-US" altLang="zh-CN" dirty="0"/>
          </a:p>
          <a:p>
            <a:endParaRPr lang="en-US" altLang="zh-CN" dirty="0"/>
          </a:p>
          <a:p>
            <a:endParaRPr lang="en-US" altLang="zh-CN" dirty="0"/>
          </a:p>
          <a:p>
            <a:r>
              <a:rPr lang="zh-CN" altLang="en-US" dirty="0"/>
              <a:t>虚拟用户数：</a:t>
            </a:r>
            <a:r>
              <a:rPr lang="en-US" altLang="zh-CN" dirty="0"/>
              <a:t>50</a:t>
            </a:r>
            <a:endParaRPr lang="en-US" altLang="zh-CN" dirty="0"/>
          </a:p>
          <a:p>
            <a:endParaRPr lang="en-US" altLang="zh-CN" dirty="0"/>
          </a:p>
          <a:p>
            <a:endParaRPr lang="en-US" altLang="zh-CN" dirty="0"/>
          </a:p>
          <a:p>
            <a:r>
              <a:rPr lang="zh-CN" altLang="en-US" dirty="0"/>
              <a:t>时间：</a:t>
            </a:r>
            <a:r>
              <a:rPr lang="en-US" altLang="zh-CN" dirty="0"/>
              <a:t>5</a:t>
            </a:r>
            <a:r>
              <a:rPr lang="zh-CN" altLang="en-US" dirty="0"/>
              <a:t>分</a:t>
            </a:r>
            <a:r>
              <a:rPr lang="en-US" altLang="zh-CN" dirty="0"/>
              <a:t>30</a:t>
            </a:r>
            <a:r>
              <a:rPr lang="zh-CN" altLang="en-US" dirty="0"/>
              <a:t>秒</a:t>
            </a:r>
            <a:endParaRPr lang="en-US" altLang="zh-CN" dirty="0"/>
          </a:p>
          <a:p>
            <a:endParaRPr lang="en-US" altLang="zh-CN" dirty="0"/>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02 </a:t>
            </a:r>
            <a:r>
              <a:rPr lang="zh-CN" altLang="en-US" dirty="0">
                <a:sym typeface="Arial" panose="020B0604020202020204" pitchFamily="34" charset="0"/>
              </a:rPr>
              <a:t>压力测试</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lstStyle/>
          <a:p>
            <a:fld id="{276B368D-AEB9-4EBD-95A4-F53991A0A4A8}" type="datetime1">
              <a:rPr lang="zh-CN" altLang="en-US" smtClean="0">
                <a:sym typeface="Arial" panose="020B0604020202020204" pitchFamily="34" charset="0"/>
              </a:rPr>
            </a:fld>
            <a:endParaRPr lang="zh-CN" altLang="en-US" dirty="0">
              <a:sym typeface="Arial" panose="020B0604020202020204" pitchFamily="34" charset="0"/>
            </a:endParaRPr>
          </a:p>
        </p:txBody>
      </p:sp>
      <p:sp>
        <p:nvSpPr>
          <p:cNvPr id="10" name="文本框 9"/>
          <p:cNvSpPr txBox="1"/>
          <p:nvPr/>
        </p:nvSpPr>
        <p:spPr>
          <a:xfrm>
            <a:off x="1234769" y="3438908"/>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关键词</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sp>
        <p:nvSpPr>
          <p:cNvPr id="19" name="灯片编号占位符 18"/>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5" name="Picture 4" descr="Graphical user interface, application, Teams&#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50" y="1735613"/>
            <a:ext cx="11518900" cy="365041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02 </a:t>
            </a:r>
            <a:r>
              <a:rPr lang="zh-CN" altLang="en-US" dirty="0">
                <a:sym typeface="Arial" panose="020B0604020202020204" pitchFamily="34" charset="0"/>
              </a:rPr>
              <a:t>压力测试</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lstStyle/>
          <a:p>
            <a:fld id="{276B368D-AEB9-4EBD-95A4-F53991A0A4A8}" type="datetime1">
              <a:rPr lang="zh-CN" altLang="en-US" smtClean="0">
                <a:sym typeface="Arial" panose="020B0604020202020204" pitchFamily="34" charset="0"/>
              </a:rPr>
            </a:fld>
            <a:endParaRPr lang="zh-CN" altLang="en-US" dirty="0">
              <a:sym typeface="Arial" panose="020B0604020202020204" pitchFamily="34" charset="0"/>
            </a:endParaRPr>
          </a:p>
        </p:txBody>
      </p:sp>
      <p:sp>
        <p:nvSpPr>
          <p:cNvPr id="10" name="文本框 9"/>
          <p:cNvSpPr txBox="1"/>
          <p:nvPr/>
        </p:nvSpPr>
        <p:spPr>
          <a:xfrm>
            <a:off x="1234769" y="3438908"/>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关键词</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sp>
        <p:nvSpPr>
          <p:cNvPr id="19" name="灯片编号占位符 18"/>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5" name="Picture 4" descr="Graphical user interface, applicati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4888"/>
            <a:ext cx="12192000" cy="318822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02 </a:t>
            </a:r>
            <a:r>
              <a:rPr lang="zh-CN" altLang="en-US" dirty="0">
                <a:sym typeface="Arial" panose="020B0604020202020204" pitchFamily="34" charset="0"/>
              </a:rPr>
              <a:t>压力测试</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lstStyle/>
          <a:p>
            <a:fld id="{276B368D-AEB9-4EBD-95A4-F53991A0A4A8}" type="datetime1">
              <a:rPr lang="zh-CN" altLang="en-US" smtClean="0">
                <a:sym typeface="Arial" panose="020B0604020202020204" pitchFamily="34" charset="0"/>
              </a:rPr>
            </a:fld>
            <a:endParaRPr lang="zh-CN" altLang="en-US" dirty="0">
              <a:sym typeface="Arial" panose="020B0604020202020204" pitchFamily="34" charset="0"/>
            </a:endParaRPr>
          </a:p>
        </p:txBody>
      </p:sp>
      <p:sp>
        <p:nvSpPr>
          <p:cNvPr id="10" name="文本框 9"/>
          <p:cNvSpPr txBox="1"/>
          <p:nvPr/>
        </p:nvSpPr>
        <p:spPr>
          <a:xfrm>
            <a:off x="1234769" y="3438908"/>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关键词</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sp>
        <p:nvSpPr>
          <p:cNvPr id="19" name="灯片编号占位符 18"/>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5" name="Picture 4" descr="Ch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5075"/>
            <a:ext cx="12192000" cy="29678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02 </a:t>
            </a:r>
            <a:r>
              <a:rPr lang="zh-CN" altLang="en-US" dirty="0">
                <a:sym typeface="Arial" panose="020B0604020202020204" pitchFamily="34" charset="0"/>
              </a:rPr>
              <a:t>压力测试</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lstStyle/>
          <a:p>
            <a:fld id="{276B368D-AEB9-4EBD-95A4-F53991A0A4A8}" type="datetime1">
              <a:rPr lang="zh-CN" altLang="en-US" smtClean="0">
                <a:sym typeface="Arial" panose="020B0604020202020204" pitchFamily="34" charset="0"/>
              </a:rPr>
            </a:fld>
            <a:endParaRPr lang="zh-CN" altLang="en-US" dirty="0">
              <a:sym typeface="Arial" panose="020B0604020202020204" pitchFamily="34" charset="0"/>
            </a:endParaRPr>
          </a:p>
        </p:txBody>
      </p:sp>
      <p:sp>
        <p:nvSpPr>
          <p:cNvPr id="10" name="文本框 9"/>
          <p:cNvSpPr txBox="1"/>
          <p:nvPr/>
        </p:nvSpPr>
        <p:spPr>
          <a:xfrm>
            <a:off x="1234769" y="3438908"/>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关键词</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sp>
        <p:nvSpPr>
          <p:cNvPr id="19" name="灯片编号占位符 18"/>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5" name="Picture 4" descr="Graphical user interface, applicati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6145"/>
            <a:ext cx="12192000" cy="284570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02 </a:t>
            </a:r>
            <a:r>
              <a:rPr lang="zh-CN" altLang="en-US" dirty="0">
                <a:sym typeface="Arial" panose="020B0604020202020204" pitchFamily="34" charset="0"/>
              </a:rPr>
              <a:t>压力测试</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lstStyle/>
          <a:p>
            <a:fld id="{276B368D-AEB9-4EBD-95A4-F53991A0A4A8}" type="datetime1">
              <a:rPr lang="zh-CN" altLang="en-US" smtClean="0">
                <a:sym typeface="Arial" panose="020B0604020202020204" pitchFamily="34" charset="0"/>
              </a:rPr>
            </a:fld>
            <a:endParaRPr lang="zh-CN" altLang="en-US" dirty="0">
              <a:sym typeface="Arial" panose="020B0604020202020204" pitchFamily="34" charset="0"/>
            </a:endParaRPr>
          </a:p>
        </p:txBody>
      </p:sp>
      <p:sp>
        <p:nvSpPr>
          <p:cNvPr id="10" name="文本框 9"/>
          <p:cNvSpPr txBox="1"/>
          <p:nvPr/>
        </p:nvSpPr>
        <p:spPr>
          <a:xfrm>
            <a:off x="1234769" y="3438908"/>
            <a:ext cx="4041775" cy="429861"/>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关键词</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1"/>
          <a:stretch>
            <a:fillRect/>
          </a:stretch>
        </p:blipFill>
        <p:spPr>
          <a:xfrm>
            <a:off x="9117361" y="434590"/>
            <a:ext cx="2298391" cy="518205"/>
          </a:xfrm>
          <a:prstGeom prst="rect">
            <a:avLst/>
          </a:prstGeom>
        </p:spPr>
      </p:pic>
      <p:sp>
        <p:nvSpPr>
          <p:cNvPr id="19" name="灯片编号占位符 18"/>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5" name="Picture 4" descr="Graphical user interface, chart, applicati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2353"/>
            <a:ext cx="12192000" cy="291329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fld id="{72D77B79-1ED8-4724-8464-6ED340CD96AC}" type="datetime1">
              <a:rPr lang="zh-CN" altLang="en-US" smtClean="0">
                <a:sym typeface="Arial" panose="020B0604020202020204" pitchFamily="34" charset="0"/>
              </a:rPr>
            </a:fld>
            <a:endParaRPr lang="zh-CN" altLang="en-US">
              <a:sym typeface="Arial" panose="020B0604020202020204" pitchFamily="34" charset="0"/>
            </a:endParaRPr>
          </a:p>
        </p:txBody>
      </p:sp>
      <p:sp>
        <p:nvSpPr>
          <p:cNvPr id="2" name="标题 1"/>
          <p:cNvSpPr>
            <a:spLocks noGrp="1"/>
          </p:cNvSpPr>
          <p:nvPr>
            <p:ph type="title"/>
          </p:nvPr>
        </p:nvSpPr>
        <p:spPr/>
        <p:txBody>
          <a:bodyPr/>
          <a:lstStyle/>
          <a:p>
            <a:r>
              <a:rPr lang="zh-CN" altLang="en-US">
                <a:sym typeface="Arial" panose="020B0604020202020204" pitchFamily="34" charset="0"/>
              </a:rPr>
              <a:t>感谢老师们的聆听和指导！</a:t>
            </a:r>
            <a:endParaRPr lang="zh-CN" altLang="en-US" dirty="0">
              <a:sym typeface="Arial" panose="020B0604020202020204" pitchFamily="34" charset="0"/>
            </a:endParaRPr>
          </a:p>
        </p:txBody>
      </p:sp>
      <p:sp>
        <p:nvSpPr>
          <p:cNvPr id="30" name="文本占位符 29"/>
          <p:cNvSpPr>
            <a:spLocks noGrp="1"/>
          </p:cNvSpPr>
          <p:nvPr>
            <p:ph type="body" sz="quarter" idx="14"/>
          </p:nvPr>
        </p:nvSpPr>
        <p:spPr/>
        <p:txBody>
          <a:bodyPr/>
          <a:lstStyle/>
          <a:p>
            <a:r>
              <a:rPr lang="en-US" altLang="zh-CN">
                <a:sym typeface="Arial" panose="020B0604020202020204" pitchFamily="34" charset="0"/>
              </a:rPr>
              <a:t>Thank you for your listening and guidance.</a:t>
            </a:r>
            <a:endParaRPr lang="zh-CN" altLang="en-US">
              <a:sym typeface="Arial" panose="020B0604020202020204" pitchFamily="34" charset="0"/>
            </a:endParaRPr>
          </a:p>
        </p:txBody>
      </p:sp>
      <p:pic>
        <p:nvPicPr>
          <p:cNvPr id="4" name="图片占位符 3"/>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39964" r="39964"/>
          <a:stretch>
            <a:fillRect/>
          </a:stretch>
        </p:blipFill>
        <p:spPr/>
      </p:pic>
      <p:sp>
        <p:nvSpPr>
          <p:cNvPr id="11" name="灯片编号占位符 10"/>
          <p:cNvSpPr>
            <a:spLocks noGrp="1"/>
          </p:cNvSpPr>
          <p:nvPr>
            <p:ph type="sldNum" sz="quarter" idx="12"/>
          </p:nvPr>
        </p:nvSpPr>
        <p:spPr/>
        <p:txBody>
          <a:bodyPr/>
          <a:lstStyle/>
          <a:p>
            <a:fld id="{E0374D5E-809C-4B52-9B1B-43F9E1113751}" type="slidenum">
              <a:rPr lang="zh-CN" altLang="en-US" smtClean="0"/>
            </a:fld>
            <a:endParaRPr lang="zh-CN" altLang="en-US"/>
          </a:p>
        </p:txBody>
      </p:sp>
      <p:sp>
        <p:nvSpPr>
          <p:cNvPr id="6" name="文本占位符 5"/>
          <p:cNvSpPr>
            <a:spLocks noGrp="1"/>
          </p:cNvSpPr>
          <p:nvPr/>
        </p:nvSpPr>
        <p:spPr>
          <a:xfrm>
            <a:off x="746125" y="4735830"/>
            <a:ext cx="4447540" cy="323850"/>
          </a:xfrm>
          <a:prstGeom prst="rect">
            <a:avLst/>
          </a:prstGeom>
          <a:solidFill>
            <a:schemeClr val="accent2"/>
          </a:solidFill>
        </p:spPr>
        <p:txBody>
          <a:bodyPr lIns="90000" tIns="0" rIns="90000" bIns="0" anchor="ctr" anchorCtr="0">
            <a:normAutofit/>
          </a:bodyPr>
          <a:lstStyle>
            <a:lvl1pPr marL="0" indent="0" algn="just"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ym typeface="Arial" panose="020B0604020202020204" pitchFamily="34" charset="0"/>
              </a:rPr>
              <a:t>答辩人：吴伟松、丘玉刚、柳智烨、王子成、王伟能</a:t>
            </a:r>
            <a:r>
              <a:rPr lang="zh-CN" altLang="en-US" dirty="0">
                <a:sym typeface="Arial" panose="020B0604020202020204" pitchFamily="34" charset="0"/>
              </a:rPr>
              <a:t>     </a:t>
            </a:r>
            <a:endParaRPr lang="zh-CN" altLang="en-US" dirty="0">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60400" y="1623060"/>
            <a:ext cx="10858500" cy="39503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 01 </a:t>
            </a:r>
            <a:r>
              <a:rPr lang="zh-CN" altLang="en-US" dirty="0">
                <a:sym typeface="Arial" panose="020B0604020202020204" pitchFamily="34" charset="0"/>
              </a:rPr>
              <a:t>项目</a:t>
            </a:r>
            <a:r>
              <a:rPr lang="zh-CN" altLang="en-US" dirty="0">
                <a:sym typeface="Arial" panose="020B0604020202020204" pitchFamily="34" charset="0"/>
              </a:rPr>
              <a:t>背景</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lstStyle/>
          <a:p>
            <a:fld id="{276B368D-AEB9-4EBD-95A4-F53991A0A4A8}" type="datetime1">
              <a:rPr lang="zh-CN" altLang="en-US" smtClean="0">
                <a:sym typeface="Arial" panose="020B0604020202020204" pitchFamily="34" charset="0"/>
              </a:rPr>
            </a:fld>
            <a:endParaRPr lang="zh-CN" altLang="en-US" dirty="0">
              <a:sym typeface="Arial" panose="020B0604020202020204" pitchFamily="34" charset="0"/>
            </a:endParaRPr>
          </a:p>
        </p:txBody>
      </p:sp>
      <p:pic>
        <p:nvPicPr>
          <p:cNvPr id="6" name="图片占位符 5"/>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477" b="1477"/>
          <a:stretch>
            <a:fillRect/>
          </a:stretch>
        </p:blipFill>
        <p:spPr/>
      </p:pic>
      <p:sp>
        <p:nvSpPr>
          <p:cNvPr id="7" name="文本框 6"/>
          <p:cNvSpPr txBox="1"/>
          <p:nvPr/>
        </p:nvSpPr>
        <p:spPr>
          <a:xfrm>
            <a:off x="1234769" y="2317117"/>
            <a:ext cx="3987159" cy="1859915"/>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kumimoji="0" lang="en-US" altLang="zh-CN" sz="16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zh-CN" altLang="en-US" sz="16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但捐献物资的去向并不总是随人们愿。如何防范物资被窃取，如何保证物资流通过程透明公开，仅靠人力去管理，总会因为人为的可操作性而出现漏洞供人们钻。因此，我们需要一个物资管理系统。</a:t>
            </a:r>
            <a:endParaRPr kumimoji="0" lang="zh-CN" altLang="en-US" sz="16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20000"/>
              </a:lnSpc>
              <a:buClrTx/>
              <a:buSzTx/>
              <a:buFontTx/>
              <a:buNone/>
              <a:defRPr/>
            </a:pPr>
            <a:endParaRPr kumimoji="0" lang="zh-CN" altLang="en-US" sz="16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1234769" y="1855452"/>
            <a:ext cx="4041775" cy="46037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000" b="1" noProof="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项目目标</a:t>
            </a:r>
            <a:endParaRPr lang="zh-CN" altLang="en-US" sz="2000" b="1" noProof="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1240041" y="3900573"/>
            <a:ext cx="3987159" cy="1564640"/>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20000"/>
              </a:lnSpc>
              <a:buClrTx/>
              <a:buSzTx/>
              <a:buFontTx/>
              <a:buNone/>
              <a:defRPr/>
            </a:pPr>
            <a:r>
              <a:rPr lang="en-US" altLang="zh-CN" sz="160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本医疗物资流通管理系统专门面向物资捐献相关方，为他们提供一个可查询物资去向和来源的平台。用户在系统中可以进行发起物资捐献，查询物资流经站点等操作。</a:t>
            </a:r>
            <a:endParaRPr kumimoji="1"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1" name="图片 20"/>
          <p:cNvPicPr>
            <a:picLocks noChangeAspect="1"/>
          </p:cNvPicPr>
          <p:nvPr/>
        </p:nvPicPr>
        <p:blipFill>
          <a:blip r:embed="rId2"/>
          <a:stretch>
            <a:fillRect/>
          </a:stretch>
        </p:blipFill>
        <p:spPr>
          <a:xfrm>
            <a:off x="9117361" y="434590"/>
            <a:ext cx="2298391" cy="518205"/>
          </a:xfrm>
          <a:prstGeom prst="rect">
            <a:avLst/>
          </a:prstGeom>
        </p:spPr>
      </p:pic>
      <p:sp>
        <p:nvSpPr>
          <p:cNvPr id="19" name="灯片编号占位符 18"/>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虚尾箭头 1"/>
          <p:cNvSpPr/>
          <p:nvPr/>
        </p:nvSpPr>
        <p:spPr>
          <a:xfrm>
            <a:off x="731838" y="3222112"/>
            <a:ext cx="10787061" cy="883462"/>
          </a:xfrm>
          <a:prstGeom prst="stripedRightArrow">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标题 29"/>
          <p:cNvSpPr>
            <a:spLocks noGrp="1"/>
          </p:cNvSpPr>
          <p:nvPr>
            <p:ph type="title"/>
          </p:nvPr>
        </p:nvSpPr>
        <p:spPr/>
        <p:txBody>
          <a:bodyPr/>
          <a:lstStyle/>
          <a:p>
            <a:r>
              <a:rPr lang="en-US" altLang="zh-CN">
                <a:latin typeface="Arial" panose="020B0604020202020204" pitchFamily="34" charset="0"/>
                <a:ea typeface="微软雅黑" panose="020B0503020204020204" pitchFamily="34" charset="-122"/>
                <a:sym typeface="Arial" panose="020B0604020202020204" pitchFamily="34" charset="0"/>
              </a:rPr>
              <a:t> 02 </a:t>
            </a:r>
            <a:r>
              <a:rPr lang="zh-CN" altLang="en-US">
                <a:latin typeface="Arial" panose="020B0604020202020204" pitchFamily="34" charset="0"/>
                <a:ea typeface="微软雅黑" panose="020B0503020204020204" pitchFamily="34" charset="-122"/>
                <a:sym typeface="Arial" panose="020B0604020202020204" pitchFamily="34" charset="0"/>
              </a:rPr>
              <a:t>角色分析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日期占位符 2"/>
          <p:cNvSpPr>
            <a:spLocks noGrp="1"/>
          </p:cNvSpPr>
          <p:nvPr>
            <p:ph type="dt" sz="half" idx="10"/>
          </p:nvPr>
        </p:nvSpPr>
        <p:spPr/>
        <p:txBody>
          <a:bodyPr/>
          <a:lstStyle/>
          <a:p>
            <a:fld id="{E989CBDC-4D7E-4209-AF81-3E3703724E3F}"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8" name="îs1ïḍè"/>
          <p:cNvGrpSpPr>
            <a:grpSpLocks noChangeAspect="1"/>
          </p:cNvGrpSpPr>
          <p:nvPr/>
        </p:nvGrpSpPr>
        <p:grpSpPr>
          <a:xfrm>
            <a:off x="1725001" y="3089592"/>
            <a:ext cx="1147544" cy="1148501"/>
            <a:chOff x="3287425" y="1417883"/>
            <a:chExt cx="648499" cy="649042"/>
          </a:xfrm>
        </p:grpSpPr>
        <p:sp>
          <p:nvSpPr>
            <p:cNvPr id="28" name="ïŝḻiḓê"/>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ís1ïḍè"/>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r>
                <a:rPr lang="en-US" sz="213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en-US" sz="21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9" name="í$lidè"/>
          <p:cNvSpPr txBox="1"/>
          <p:nvPr/>
        </p:nvSpPr>
        <p:spPr>
          <a:xfrm>
            <a:off x="1147292" y="4603608"/>
            <a:ext cx="2302959" cy="1493941"/>
          </a:xfrm>
          <a:prstGeom prst="rect">
            <a:avLst/>
          </a:prstGeom>
        </p:spPr>
        <p:txBody>
          <a:bodyPr wrap="square" lIns="91440" tIns="45720" rIns="91440" bIns="45720" anchor="ctr" anchorCtr="0">
            <a:normAutofit lnSpcReduction="10000"/>
          </a:bodyPr>
          <a:lstStyle/>
          <a:p>
            <a:pPr algn="ctr">
              <a:lnSpc>
                <a:spcPct val="120000"/>
              </a:lnSpc>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生产商负责生产物资，将物资登记在我们的管理系统中。生产商</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也可以将自己</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拥有的物资转移给其他用户。</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iṥḷïdé"/>
          <p:cNvSpPr txBox="1"/>
          <p:nvPr/>
        </p:nvSpPr>
        <p:spPr>
          <a:xfrm>
            <a:off x="721550" y="4167332"/>
            <a:ext cx="3154447" cy="678094"/>
          </a:xfrm>
          <a:prstGeom prst="rect">
            <a:avLst/>
          </a:prstGeom>
        </p:spPr>
        <p:txBody>
          <a:bodyPr wrap="square" lIns="91440" tIns="45720" rIns="91440" bIns="45720" anchor="ctr" anchorCtr="0">
            <a:norm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生产商</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2" name="ïsļïḑê"/>
          <p:cNvGrpSpPr>
            <a:grpSpLocks noChangeAspect="1"/>
          </p:cNvGrpSpPr>
          <p:nvPr/>
        </p:nvGrpSpPr>
        <p:grpSpPr>
          <a:xfrm>
            <a:off x="5652404" y="3089592"/>
            <a:ext cx="1147544" cy="1148501"/>
            <a:chOff x="3287425" y="1417883"/>
            <a:chExt cx="648499" cy="649042"/>
          </a:xfrm>
        </p:grpSpPr>
        <p:sp>
          <p:nvSpPr>
            <p:cNvPr id="26" name="ïśliḋé"/>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ï$1ïďè"/>
            <p:cNvSpPr/>
            <p:nvPr/>
          </p:nvSpPr>
          <p:spPr>
            <a:xfrm>
              <a:off x="3362252" y="1492773"/>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r>
                <a:rPr lang="en-US" sz="213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en-US" sz="21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i$1ïḋê"/>
          <p:cNvGrpSpPr>
            <a:grpSpLocks noChangeAspect="1"/>
          </p:cNvGrpSpPr>
          <p:nvPr/>
        </p:nvGrpSpPr>
        <p:grpSpPr>
          <a:xfrm>
            <a:off x="9341002" y="3089592"/>
            <a:ext cx="1147544" cy="1148501"/>
            <a:chOff x="3287425" y="1417883"/>
            <a:chExt cx="648499" cy="649042"/>
          </a:xfrm>
        </p:grpSpPr>
        <p:sp>
          <p:nvSpPr>
            <p:cNvPr id="24" name="î$1ïde"/>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iś1îḋê"/>
            <p:cNvSpPr/>
            <p:nvPr/>
          </p:nvSpPr>
          <p:spPr>
            <a:xfrm>
              <a:off x="3362252" y="1492773"/>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r>
                <a:rPr lang="en-US" sz="213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en-US" sz="21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0" name="iṥḷïdé"/>
          <p:cNvSpPr txBox="1"/>
          <p:nvPr/>
        </p:nvSpPr>
        <p:spPr>
          <a:xfrm>
            <a:off x="4546130" y="4167332"/>
            <a:ext cx="3154447" cy="678094"/>
          </a:xfrm>
          <a:prstGeom prst="rect">
            <a:avLst/>
          </a:prstGeom>
        </p:spPr>
        <p:txBody>
          <a:bodyPr wrap="square" lIns="91440" tIns="45720" rIns="91440" bIns="45720" anchor="ctr" anchorCtr="0">
            <a:normAutofit/>
          </a:bodyP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普通用户</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iṥḷïdé"/>
          <p:cNvSpPr txBox="1"/>
          <p:nvPr/>
        </p:nvSpPr>
        <p:spPr>
          <a:xfrm>
            <a:off x="8364452" y="4167332"/>
            <a:ext cx="3154447" cy="678094"/>
          </a:xfrm>
          <a:prstGeom prst="rect">
            <a:avLst/>
          </a:prstGeom>
        </p:spPr>
        <p:txBody>
          <a:bodyPr wrap="square" lIns="91440" tIns="45720" rIns="91440" bIns="45720" anchor="ctr" anchorCtr="0">
            <a:normAutofit/>
          </a:bodyPr>
          <a:lstStyle/>
          <a:p>
            <a:pPr algn="ctr">
              <a:lnSpc>
                <a:spcPct val="120000"/>
              </a:lnSpc>
            </a:pPr>
            <a:r>
              <a:rPr lang="zh-CN" altLang="en-US" sz="2000" b="1">
                <a:latin typeface="Arial" panose="020B0604020202020204" pitchFamily="34" charset="0"/>
                <a:ea typeface="微软雅黑" panose="020B0503020204020204" pitchFamily="34" charset="-122"/>
                <a:cs typeface="+mn-ea"/>
                <a:sym typeface="Arial" panose="020B0604020202020204" pitchFamily="34" charset="0"/>
              </a:rPr>
              <a:t>医疗机构</a:t>
            </a:r>
            <a:endParaRPr lang="zh-CN" altLang="en-US" sz="2000" b="1">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3" name="图片 42"/>
          <p:cNvPicPr>
            <a:picLocks noChangeAspect="1"/>
          </p:cNvPicPr>
          <p:nvPr/>
        </p:nvPicPr>
        <p:blipFill>
          <a:blip r:embed="rId1"/>
          <a:stretch>
            <a:fillRect/>
          </a:stretch>
        </p:blipFill>
        <p:spPr>
          <a:xfrm>
            <a:off x="9117361" y="434590"/>
            <a:ext cx="2298391" cy="518205"/>
          </a:xfrm>
          <a:prstGeom prst="rect">
            <a:avLst/>
          </a:prstGeom>
        </p:spPr>
      </p:pic>
      <p:sp>
        <p:nvSpPr>
          <p:cNvPr id="33" name="íṥ1ïḓe"/>
          <p:cNvSpPr txBox="1"/>
          <p:nvPr/>
        </p:nvSpPr>
        <p:spPr>
          <a:xfrm>
            <a:off x="698501" y="1241738"/>
            <a:ext cx="10845800" cy="581926"/>
          </a:xfrm>
          <a:prstGeom prst="rect">
            <a:avLst/>
          </a:prstGeom>
          <a:noFill/>
          <a:ln>
            <a:noFill/>
          </a:ln>
        </p:spPr>
        <p:txBody>
          <a:bodyPr wrap="square" lIns="91440" tIns="45720" rIns="91440" bIns="45720" anchor="ctr" anchorCtr="0">
            <a:normAutofit/>
          </a:bodyPr>
          <a:lstStyle/>
          <a:p>
            <a:pPr marL="0" marR="0" lvl="0" indent="0" algn="ctr" defTabSz="913765" rtl="0" eaLnBrk="1" fontAlgn="auto" latinLnBrk="0" hangingPunct="1">
              <a:lnSpc>
                <a:spcPct val="120000"/>
              </a:lnSpc>
              <a:buClrTx/>
              <a:buSzPct val="25000"/>
              <a:buFontTx/>
              <a:buNone/>
              <a:defRPr/>
            </a:pPr>
            <a:r>
              <a:rPr kumimoji="0" lang="zh-CN" altLang="en-US" sz="24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rPr>
              <a:t>医疗物资流通管理系统</a:t>
            </a:r>
            <a:endParaRPr kumimoji="0" lang="zh-CN" altLang="en-US" sz="24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ïṡḷiḋé"/>
          <p:cNvSpPr txBox="1"/>
          <p:nvPr/>
        </p:nvSpPr>
        <p:spPr>
          <a:xfrm>
            <a:off x="698505" y="1815860"/>
            <a:ext cx="10845796" cy="365125"/>
          </a:xfrm>
          <a:prstGeom prst="rect">
            <a:avLst/>
          </a:prstGeom>
          <a:noFill/>
          <a:ln>
            <a:noFill/>
          </a:ln>
        </p:spPr>
        <p:txBody>
          <a:bodyPr wrap="square" lIns="91440" tIns="45720" rIns="91440" bIns="45720" anchor="t" anchorCtr="0">
            <a:noAutofit/>
          </a:bodyPr>
          <a:lstStyle/>
          <a:p>
            <a:pPr algn="ctr">
              <a:lnSpc>
                <a:spcPct val="120000"/>
              </a:lnSpc>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本系统将用户分为以下三种角色</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í$lidè"/>
          <p:cNvSpPr txBox="1"/>
          <p:nvPr/>
        </p:nvSpPr>
        <p:spPr>
          <a:xfrm>
            <a:off x="4938170" y="4603608"/>
            <a:ext cx="2302959" cy="1493941"/>
          </a:xfrm>
          <a:prstGeom prst="rect">
            <a:avLst/>
          </a:prstGeom>
        </p:spPr>
        <p:txBody>
          <a:bodyPr wrap="square" lIns="91440" tIns="45720" rIns="91440" bIns="45720" anchor="ctr" anchorCtr="0">
            <a:normAutofit/>
          </a:bodyPr>
          <a:lstStyle/>
          <a:p>
            <a:pPr algn="ctr">
              <a:lnSpc>
                <a:spcPct val="120000"/>
              </a:lnSpc>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普通用户包括捐赠者和基金会等用户，可以将自己拥有的物资转移给</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其他用户。</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í$lidè"/>
          <p:cNvSpPr txBox="1"/>
          <p:nvPr/>
        </p:nvSpPr>
        <p:spPr>
          <a:xfrm>
            <a:off x="8729048" y="4603608"/>
            <a:ext cx="2302959" cy="1493941"/>
          </a:xfrm>
          <a:prstGeom prst="rect">
            <a:avLst/>
          </a:prstGeom>
        </p:spPr>
        <p:txBody>
          <a:bodyPr wrap="square" lIns="91440" tIns="45720" rIns="91440" bIns="45720" anchor="ctr" anchorCtr="0">
            <a:normAutofit/>
          </a:bodyPr>
          <a:lstStyle/>
          <a:p>
            <a:pPr algn="ctr">
              <a:lnSpc>
                <a:spcPct val="120000"/>
              </a:lnSpc>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医疗机构可以登记已经将拥有的某些医疗物资消耗。</a:t>
            </a:r>
            <a:endPar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灯片编号占位符 4"/>
          <p:cNvSpPr>
            <a:spLocks noGrp="1"/>
          </p:cNvSpPr>
          <p:nvPr>
            <p:ph type="sldNum" sz="quarter" idx="12"/>
          </p:nvPr>
        </p:nvSpPr>
        <p:spPr/>
        <p:txBody>
          <a:bodyPr/>
          <a:lstStyle/>
          <a:p>
            <a:fld id="{E0374D5E-809C-4B52-9B1B-43F9E1113751}" type="slidenum">
              <a:rPr lang="zh-CN" altLang="en-US" smtClean="0"/>
            </a:fld>
            <a:endParaRPr lang="zh-CN" altLang="en-US"/>
          </a:p>
        </p:txBody>
      </p:sp>
      <p:sp>
        <p:nvSpPr>
          <p:cNvPr id="4" name="上弧形箭头 3"/>
          <p:cNvSpPr/>
          <p:nvPr/>
        </p:nvSpPr>
        <p:spPr>
          <a:xfrm>
            <a:off x="5833745" y="2269490"/>
            <a:ext cx="784225" cy="952500"/>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tx1"/>
              </a:solidFill>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Arial" panose="020B0604020202020204" pitchFamily="34" charset="0"/>
                <a:ea typeface="微软雅黑" panose="020B0503020204020204" pitchFamily="34" charset="-122"/>
                <a:sym typeface="Arial" panose="020B0604020202020204" pitchFamily="34" charset="0"/>
              </a:rPr>
              <a:t> 03 </a:t>
            </a:r>
            <a:r>
              <a:rPr lang="zh-CN" altLang="en-US">
                <a:latin typeface="Arial" panose="020B0604020202020204" pitchFamily="34" charset="0"/>
                <a:ea typeface="微软雅黑" panose="020B0503020204020204" pitchFamily="34" charset="-122"/>
                <a:sym typeface="Arial" panose="020B0604020202020204" pitchFamily="34" charset="0"/>
              </a:rPr>
              <a:t>用例</a:t>
            </a:r>
            <a:r>
              <a:rPr lang="zh-CN" altLang="en-US">
                <a:latin typeface="Arial" panose="020B0604020202020204" pitchFamily="34" charset="0"/>
                <a:ea typeface="微软雅黑" panose="020B0503020204020204" pitchFamily="34" charset="-122"/>
                <a:sym typeface="Arial" panose="020B0604020202020204" pitchFamily="34" charset="0"/>
              </a:rPr>
              <a:t>分析</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8" name="图片 17"/>
          <p:cNvPicPr>
            <a:picLocks noChangeAspect="1"/>
          </p:cNvPicPr>
          <p:nvPr/>
        </p:nvPicPr>
        <p:blipFill>
          <a:blip r:embed="rId1"/>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8" name="图片 7"/>
          <p:cNvPicPr>
            <a:picLocks noChangeAspect="1"/>
          </p:cNvPicPr>
          <p:nvPr/>
        </p:nvPicPr>
        <p:blipFill>
          <a:blip r:embed="rId2"/>
          <a:stretch>
            <a:fillRect/>
          </a:stretch>
        </p:blipFill>
        <p:spPr>
          <a:xfrm>
            <a:off x="1953895" y="952500"/>
            <a:ext cx="8987790" cy="58096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03 </a:t>
            </a:r>
            <a:r>
              <a:rPr lang="zh-CN" altLang="en-US">
                <a:latin typeface="Arial" panose="020B0604020202020204" pitchFamily="34" charset="0"/>
                <a:ea typeface="微软雅黑" panose="020B0503020204020204" pitchFamily="34" charset="-122"/>
                <a:sym typeface="Arial" panose="020B0604020202020204" pitchFamily="34" charset="0"/>
              </a:rPr>
              <a:t>数据存储设计</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占位符 14"/>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395" b="1395"/>
          <a:stretch>
            <a:fillRect/>
          </a:stretch>
        </p:blipFill>
        <p:spPr/>
      </p:pic>
      <p:sp>
        <p:nvSpPr>
          <p:cNvPr id="11" name="文本框 10"/>
          <p:cNvSpPr txBox="1"/>
          <p:nvPr/>
        </p:nvSpPr>
        <p:spPr>
          <a:xfrm>
            <a:off x="6593047" y="1659553"/>
            <a:ext cx="2793423" cy="534035"/>
          </a:xfrm>
          <a:prstGeom prst="rect">
            <a:avLst/>
          </a:prstGeom>
          <a:noFill/>
        </p:spPr>
        <p:txBody>
          <a:bodyPr wrap="square" rtlCol="0">
            <a:spAutoFit/>
          </a:bodyPr>
          <a:lstStyle/>
          <a:p>
            <a:pPr marL="0" marR="0" lvl="0" indent="0" algn="l" defTabSz="914400" rtl="0" eaLnBrk="1" fontAlgn="auto" latinLnBrk="0" hangingPunct="1">
              <a:lnSpc>
                <a:spcPct val="120000"/>
              </a:lnSpc>
              <a:buClrTx/>
              <a:buSzTx/>
              <a:buFontTx/>
              <a:buNone/>
              <a:defRPr/>
            </a:pPr>
            <a:r>
              <a:rPr lang="zh-CN" altLang="en-US" sz="2400" b="1" dirty="0">
                <a:solidFill>
                  <a:schemeClr val="accent1"/>
                </a:solidFill>
                <a:effectLst>
                  <a:outerShdw blurRad="165100" dist="88900" dir="2700000" algn="tl">
                    <a:srgbClr val="000000">
                      <a:alpha val="14000"/>
                    </a:srgbClr>
                  </a:outerShdw>
                </a:effectLst>
                <a:latin typeface="Arial" panose="020B0604020202020204" pitchFamily="34" charset="0"/>
                <a:ea typeface="微软雅黑" panose="020B0503020204020204" pitchFamily="34" charset="-122"/>
                <a:cs typeface="+mn-ea"/>
                <a:sym typeface="Arial" panose="020B0604020202020204" pitchFamily="34" charset="0"/>
              </a:rPr>
              <a:t>数据</a:t>
            </a:r>
            <a:r>
              <a:rPr lang="zh-CN" altLang="en-US" sz="2400" b="1" dirty="0">
                <a:solidFill>
                  <a:schemeClr val="accent1"/>
                </a:solidFill>
                <a:effectLst>
                  <a:outerShdw blurRad="165100" dist="88900" dir="2700000" algn="tl">
                    <a:srgbClr val="000000">
                      <a:alpha val="14000"/>
                    </a:srgbClr>
                  </a:outerShdw>
                </a:effectLst>
                <a:latin typeface="Arial" panose="020B0604020202020204" pitchFamily="34" charset="0"/>
                <a:ea typeface="微软雅黑" panose="020B0503020204020204" pitchFamily="34" charset="-122"/>
                <a:cs typeface="+mn-ea"/>
                <a:sym typeface="Arial" panose="020B0604020202020204" pitchFamily="34" charset="0"/>
              </a:rPr>
              <a:t>存储设计</a:t>
            </a:r>
            <a:endParaRPr lang="zh-CN" altLang="en-US" sz="2400" b="1" dirty="0">
              <a:solidFill>
                <a:schemeClr val="accent1"/>
              </a:solidFill>
              <a:effectLst>
                <a:outerShdw blurRad="165100" dist="88900" dir="2700000" algn="tl">
                  <a:srgbClr val="000000">
                    <a:alpha val="14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11"/>
          <p:cNvSpPr/>
          <p:nvPr/>
        </p:nvSpPr>
        <p:spPr>
          <a:xfrm>
            <a:off x="6593048" y="2322688"/>
            <a:ext cx="4097364" cy="3041015"/>
          </a:xfrm>
          <a:prstGeom prst="rect">
            <a:avLst/>
          </a:prstGeom>
        </p:spPr>
        <p:txBody>
          <a:bodyPr wrap="square">
            <a:spAutoFit/>
          </a:bodyPr>
          <a:lstStyle/>
          <a:p>
            <a:pPr algn="just" defTabSz="914400">
              <a:lnSpc>
                <a:spcPct val="120000"/>
              </a:lnSpc>
              <a:defRPr/>
            </a:pPr>
            <a:r>
              <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我们计划将数据完全存储在区块链上，，我们自定义结构体</a:t>
            </a:r>
            <a:r>
              <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User</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Resource</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和</a:t>
            </a: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Transaction分别来记录用户信息，医疗物资信息和转移记录，但是这会使得用户需要自己生成私钥。并且在更换设备时还需要将私钥发送到另一台电脑上。</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914400">
              <a:lnSpc>
                <a:spcPct val="120000"/>
              </a:lnSpc>
              <a:defRPr/>
            </a:pPr>
            <a:r>
              <a:rPr kumimoji="1"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为了解决这个问题，我们在后端搭建了一个数据库，存储用户的信息。</a:t>
            </a:r>
            <a:r>
              <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用户则只需要使用邮箱注册后记住邮箱和密码，后端会负责保存用户的和对应公私钥。</a:t>
            </a:r>
            <a:endParaRPr kumimoji="1"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 name="直接连接符 12"/>
          <p:cNvCxnSpPr/>
          <p:nvPr/>
        </p:nvCxnSpPr>
        <p:spPr>
          <a:xfrm>
            <a:off x="6073060" y="1704288"/>
            <a:ext cx="0" cy="35650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2"/>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 03 </a:t>
            </a:r>
            <a:r>
              <a:rPr lang="zh-CN" altLang="en-US">
                <a:latin typeface="Arial" panose="020B0604020202020204" pitchFamily="34" charset="0"/>
                <a:ea typeface="微软雅黑" panose="020B0503020204020204" pitchFamily="34" charset="-122"/>
                <a:sym typeface="Arial" panose="020B0604020202020204" pitchFamily="34" charset="0"/>
              </a:rPr>
              <a:t>数据存储设计</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lstStyle/>
          <a:p>
            <a:fld id="{2D1C837A-0101-43AD-B4D5-75F275EEA7BC}" type="datetime1">
              <a:rPr lang="zh-CN" altLang="en-US" smtClean="0">
                <a:latin typeface="Arial" panose="020B0604020202020204" pitchFamily="34" charset="0"/>
                <a:ea typeface="微软雅黑" panose="020B0503020204020204" pitchFamily="34" charset="-122"/>
                <a:sym typeface="Arial" panose="020B0604020202020204" pitchFamily="34" charset="0"/>
              </a:rPr>
            </a:fld>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8" name="图片 17"/>
          <p:cNvPicPr>
            <a:picLocks noChangeAspect="1"/>
          </p:cNvPicPr>
          <p:nvPr/>
        </p:nvPicPr>
        <p:blipFill>
          <a:blip r:embed="rId1"/>
          <a:stretch>
            <a:fillRect/>
          </a:stretch>
        </p:blipFill>
        <p:spPr>
          <a:xfrm>
            <a:off x="9117361" y="434590"/>
            <a:ext cx="2298391" cy="518205"/>
          </a:xfrm>
          <a:prstGeom prst="rect">
            <a:avLst/>
          </a:prstGeom>
        </p:spPr>
      </p:pic>
      <p:sp>
        <p:nvSpPr>
          <p:cNvPr id="16" name="灯片编号占位符 15"/>
          <p:cNvSpPr>
            <a:spLocks noGrp="1"/>
          </p:cNvSpPr>
          <p:nvPr>
            <p:ph type="sldNum" sz="quarter" idx="12"/>
          </p:nvPr>
        </p:nvSpPr>
        <p:spPr/>
        <p:txBody>
          <a:bodyPr/>
          <a:lstStyle/>
          <a:p>
            <a:fld id="{E0374D5E-809C-4B52-9B1B-43F9E1113751}"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1560195" y="1645920"/>
            <a:ext cx="9137650" cy="3596640"/>
          </a:xfrm>
          <a:prstGeom prst="rect">
            <a:avLst/>
          </a:prstGeom>
        </p:spPr>
      </p:pic>
    </p:spTree>
  </p:cSld>
  <p:clrMapOvr>
    <a:masterClrMapping/>
  </p:clrMapOvr>
</p:sld>
</file>

<file path=ppt/tags/tag1.xml><?xml version="1.0" encoding="utf-8"?>
<p:tagLst xmlns:p="http://schemas.openxmlformats.org/presentationml/2006/main">
  <p:tag name="ISLIDE.VECTOR" val="327a1eb5-e715-4fe4-ac4b-30338b59c7cf"/>
</p:tagLst>
</file>

<file path=ppt/tags/tag2.xml><?xml version="1.0" encoding="utf-8"?>
<p:tagLst xmlns:p="http://schemas.openxmlformats.org/presentationml/2006/main">
  <p:tag name="ISLIDE.VECTOR" val="327a1eb5-e715-4fe4-ac4b-30338b59c7cf"/>
</p:tagLst>
</file>

<file path=ppt/tags/tag3.xml><?xml version="1.0" encoding="utf-8"?>
<p:tagLst xmlns:p="http://schemas.openxmlformats.org/presentationml/2006/main">
  <p:tag name="ISLIDE.VECTOR" val="327a1eb5-e715-4fe4-ac4b-30338b59c7cf"/>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KSO_WM_UNIT_TABLE_BEAUTIFY" val="smartTable{de2e2a99-aed9-4532-ac9b-0da49156b8f9}"/>
</p:tagLst>
</file>

<file path=ppt/tags/tag6.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fontScheme name="jp4mo4yf">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20000"/>
          </a:lnSpc>
          <a:defRPr>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4402</Words>
  <Application>WPS 演示</Application>
  <PresentationFormat>宽屏</PresentationFormat>
  <Paragraphs>591</Paragraphs>
  <Slides>46</Slides>
  <Notes>11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46</vt:i4>
      </vt:variant>
    </vt:vector>
  </HeadingPairs>
  <TitlesOfParts>
    <vt:vector size="64" baseType="lpstr">
      <vt:lpstr>Arial</vt:lpstr>
      <vt:lpstr>宋体</vt:lpstr>
      <vt:lpstr>Wingdings</vt:lpstr>
      <vt:lpstr>微软雅黑</vt:lpstr>
      <vt:lpstr>Arial</vt:lpstr>
      <vt:lpstr>等线</vt:lpstr>
      <vt:lpstr>微软雅黑 Light</vt:lpstr>
      <vt:lpstr>Calibri</vt:lpstr>
      <vt:lpstr>Segoe UI</vt:lpstr>
      <vt:lpstr>Segoe UI Light</vt:lpstr>
      <vt:lpstr>Arial Unicode MS</vt:lpstr>
      <vt:lpstr>思源黑体 CN Bold</vt:lpstr>
      <vt:lpstr>黑体</vt:lpstr>
      <vt:lpstr>思源黑体 CN Light</vt:lpstr>
      <vt:lpstr>Agency FB</vt:lpstr>
      <vt:lpstr>Office 主题​​</vt:lpstr>
      <vt:lpstr>自定义设计方案</vt:lpstr>
      <vt:lpstr>1_OfficePLUS</vt:lpstr>
      <vt:lpstr>医疗物资流通管理系统</vt:lpstr>
      <vt:lpstr>PowerPoint 演示文稿</vt:lpstr>
      <vt:lpstr>PowerPoint 演示文稿</vt:lpstr>
      <vt:lpstr> 01 项目背景</vt:lpstr>
      <vt:lpstr> 01 项目背景</vt:lpstr>
      <vt:lpstr> 02 角色分析</vt:lpstr>
      <vt:lpstr> 03 用例分析</vt:lpstr>
      <vt:lpstr> 03 数据存储设计</vt:lpstr>
      <vt:lpstr> 03 数据存储设计</vt:lpstr>
      <vt:lpstr>PowerPoint 演示文稿</vt:lpstr>
      <vt:lpstr>PowerPoint 演示文稿</vt:lpstr>
      <vt:lpstr> 01 为什么要使用区块链</vt:lpstr>
      <vt:lpstr> 01 为什么要使用区块链</vt:lpstr>
      <vt:lpstr>PowerPoint 演示文稿</vt:lpstr>
      <vt:lpstr> 02 solidity代码设计与分析</vt:lpstr>
      <vt:lpstr> 02 solidity代码设计与分析</vt:lpstr>
      <vt:lpstr> 02 solidity代码设计与分析</vt:lpstr>
      <vt:lpstr> 02 solidity代码设计与分析</vt:lpstr>
      <vt:lpstr> 02 solidity代码设计与分析</vt:lpstr>
      <vt:lpstr> 02 solidity代码设计与分析</vt:lpstr>
      <vt:lpstr> 02 solidity代码设计与分析</vt:lpstr>
      <vt:lpstr> 02 solidity代码设计与分析</vt:lpstr>
      <vt:lpstr> 02 solidity代码设计与分析</vt:lpstr>
      <vt:lpstr> 02 solidity代码设计与分析</vt:lpstr>
      <vt:lpstr>PowerPoint 演示文稿</vt:lpstr>
      <vt:lpstr> 03 项目后端</vt:lpstr>
      <vt:lpstr> 03 项目后端</vt:lpstr>
      <vt:lpstr> 03 项目后端</vt:lpstr>
      <vt:lpstr> 03 项目后端</vt:lpstr>
      <vt:lpstr> 03 项目后端</vt:lpstr>
      <vt:lpstr> 03 项目后端</vt:lpstr>
      <vt:lpstr> 03 项目后端</vt:lpstr>
      <vt:lpstr> 03 项目后端</vt:lpstr>
      <vt:lpstr> 03 项目后端</vt:lpstr>
      <vt:lpstr>PowerPoint 演示文稿</vt:lpstr>
      <vt:lpstr> 01 技术栈</vt:lpstr>
      <vt:lpstr> 02 页面架构</vt:lpstr>
      <vt:lpstr>PowerPoint 演示文稿</vt:lpstr>
      <vt:lpstr> 01 功能测试</vt:lpstr>
      <vt:lpstr> 02 压力测试</vt:lpstr>
      <vt:lpstr> 02 压力测试</vt:lpstr>
      <vt:lpstr> 02 压力测试</vt:lpstr>
      <vt:lpstr> 02 压力测试</vt:lpstr>
      <vt:lpstr> 02 压力测试</vt:lpstr>
      <vt:lpstr> 02 压力测试</vt:lpstr>
      <vt:lpstr>感谢老师们的聆听和指导！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宽容</cp:lastModifiedBy>
  <cp:revision>379</cp:revision>
  <dcterms:created xsi:type="dcterms:W3CDTF">2018-12-22T13:26:00Z</dcterms:created>
  <dcterms:modified xsi:type="dcterms:W3CDTF">2021-07-12T01:35:35Z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2019-04-13T09:00:53.5114408Z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2125509b-4544-473e-afa0-6864468f12b8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